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1" r:id="rId5"/>
    <p:sldId id="260" r:id="rId6"/>
    <p:sldId id="262" r:id="rId7"/>
    <p:sldId id="281" r:id="rId8"/>
    <p:sldId id="282" r:id="rId9"/>
    <p:sldId id="263" r:id="rId10"/>
    <p:sldId id="267" r:id="rId11"/>
    <p:sldId id="266" r:id="rId12"/>
    <p:sldId id="264" r:id="rId13"/>
    <p:sldId id="271" r:id="rId14"/>
    <p:sldId id="268" r:id="rId15"/>
    <p:sldId id="276" r:id="rId16"/>
    <p:sldId id="272" r:id="rId17"/>
    <p:sldId id="273" r:id="rId18"/>
    <p:sldId id="277" r:id="rId19"/>
    <p:sldId id="279" r:id="rId20"/>
    <p:sldId id="278" r:id="rId21"/>
    <p:sldId id="280" r:id="rId22"/>
    <p:sldId id="269" r:id="rId23"/>
    <p:sldId id="270" r:id="rId24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317F-01DE-4320-8790-128F76CD6092}" type="datetimeFigureOut">
              <a:rPr lang="es-CO" smtClean="0"/>
              <a:t>3/06/2020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9B86-94DA-499F-8938-9E070913CD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19298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317F-01DE-4320-8790-128F76CD6092}" type="datetimeFigureOut">
              <a:rPr lang="es-CO" smtClean="0"/>
              <a:t>3/06/2020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9B86-94DA-499F-8938-9E070913CD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39798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317F-01DE-4320-8790-128F76CD6092}" type="datetimeFigureOut">
              <a:rPr lang="es-CO" smtClean="0"/>
              <a:t>3/06/2020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9B86-94DA-499F-8938-9E070913CD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927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317F-01DE-4320-8790-128F76CD6092}" type="datetimeFigureOut">
              <a:rPr lang="es-CO" smtClean="0"/>
              <a:t>3/06/2020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9B86-94DA-499F-8938-9E070913CD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73391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317F-01DE-4320-8790-128F76CD6092}" type="datetimeFigureOut">
              <a:rPr lang="es-CO" smtClean="0"/>
              <a:t>3/06/2020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9B86-94DA-499F-8938-9E070913CD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29920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317F-01DE-4320-8790-128F76CD6092}" type="datetimeFigureOut">
              <a:rPr lang="es-CO" smtClean="0"/>
              <a:t>3/06/2020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9B86-94DA-499F-8938-9E070913CD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42062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317F-01DE-4320-8790-128F76CD6092}" type="datetimeFigureOut">
              <a:rPr lang="es-CO" smtClean="0"/>
              <a:t>3/06/2020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9B86-94DA-499F-8938-9E070913CD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82205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317F-01DE-4320-8790-128F76CD6092}" type="datetimeFigureOut">
              <a:rPr lang="es-CO" smtClean="0"/>
              <a:t>3/06/2020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9B86-94DA-499F-8938-9E070913CD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53040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317F-01DE-4320-8790-128F76CD6092}" type="datetimeFigureOut">
              <a:rPr lang="es-CO" smtClean="0"/>
              <a:t>3/06/2020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9B86-94DA-499F-8938-9E070913CD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2110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317F-01DE-4320-8790-128F76CD6092}" type="datetimeFigureOut">
              <a:rPr lang="es-CO" smtClean="0"/>
              <a:t>3/06/2020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9B86-94DA-499F-8938-9E070913CD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95050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317F-01DE-4320-8790-128F76CD6092}" type="datetimeFigureOut">
              <a:rPr lang="es-CO" smtClean="0"/>
              <a:t>3/06/2020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9B86-94DA-499F-8938-9E070913CD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85316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0317F-01DE-4320-8790-128F76CD6092}" type="datetimeFigureOut">
              <a:rPr lang="es-CO" smtClean="0"/>
              <a:t>3/06/2020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B9B86-94DA-499F-8938-9E070913CD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67244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jglobaton10/UniversalRobots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40238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es-CO" sz="1600" dirty="0"/>
              <a:t>Guillermo </a:t>
            </a:r>
            <a:r>
              <a:rPr lang="es-CO" sz="1600" dirty="0" err="1"/>
              <a:t>Lobaton</a:t>
            </a:r>
            <a:r>
              <a:rPr lang="es-CO" sz="1600" dirty="0"/>
              <a:t> </a:t>
            </a:r>
          </a:p>
          <a:p>
            <a:pPr algn="l"/>
            <a:r>
              <a:rPr lang="es-CO" sz="1600" dirty="0"/>
              <a:t>Adriana Trujillo</a:t>
            </a:r>
          </a:p>
          <a:p>
            <a:pPr algn="l"/>
            <a:r>
              <a:rPr lang="es-CO" sz="1600" dirty="0"/>
              <a:t>Luis Felipe Rivera </a:t>
            </a:r>
          </a:p>
        </p:txBody>
      </p:sp>
      <p:sp>
        <p:nvSpPr>
          <p:cNvPr id="6" name="Rectángulo 1">
            <a:extLst>
              <a:ext uri="{FF2B5EF4-FFF2-40B4-BE49-F238E27FC236}">
                <a16:creationId xmlns:a16="http://schemas.microsoft.com/office/drawing/2014/main" id="{B34CB2A3-7124-4941-9D33-45F75BFF3FA7}"/>
              </a:ext>
            </a:extLst>
          </p:cNvPr>
          <p:cNvSpPr/>
          <p:nvPr/>
        </p:nvSpPr>
        <p:spPr>
          <a:xfrm>
            <a:off x="1422400" y="1739900"/>
            <a:ext cx="9347200" cy="24879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63D8D090-8E1F-4149-B4AA-6A84AA0E76F8}"/>
              </a:ext>
            </a:extLst>
          </p:cNvPr>
          <p:cNvSpPr txBox="1">
            <a:spLocks/>
          </p:cNvSpPr>
          <p:nvPr/>
        </p:nvSpPr>
        <p:spPr>
          <a:xfrm>
            <a:off x="2895512" y="1739900"/>
            <a:ext cx="6400975" cy="24879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CO" sz="44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Proyecto de </a:t>
            </a:r>
          </a:p>
          <a:p>
            <a:pPr algn="ctr">
              <a:spcAft>
                <a:spcPts val="600"/>
              </a:spcAft>
            </a:pPr>
            <a:r>
              <a:rPr lang="es-CO" sz="40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Co – innovación para </a:t>
            </a:r>
          </a:p>
          <a:p>
            <a:pPr algn="ctr">
              <a:spcAft>
                <a:spcPts val="600"/>
              </a:spcAft>
            </a:pPr>
            <a:r>
              <a:rPr lang="es-CO" sz="40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Universal robots  </a:t>
            </a:r>
          </a:p>
        </p:txBody>
      </p:sp>
    </p:spTree>
    <p:extLst>
      <p:ext uri="{BB962C8B-B14F-4D97-AF65-F5344CB8AC3E}">
        <p14:creationId xmlns:p14="http://schemas.microsoft.com/office/powerpoint/2010/main" val="1434242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">
            <a:extLst>
              <a:ext uri="{FF2B5EF4-FFF2-40B4-BE49-F238E27FC236}">
                <a16:creationId xmlns:a16="http://schemas.microsoft.com/office/drawing/2014/main" id="{B34CB2A3-7124-4941-9D33-45F75BFF3FA7}"/>
              </a:ext>
            </a:extLst>
          </p:cNvPr>
          <p:cNvSpPr/>
          <p:nvPr/>
        </p:nvSpPr>
        <p:spPr>
          <a:xfrm>
            <a:off x="0" y="167528"/>
            <a:ext cx="7251700" cy="116925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63D8D090-8E1F-4149-B4AA-6A84AA0E76F8}"/>
              </a:ext>
            </a:extLst>
          </p:cNvPr>
          <p:cNvSpPr txBox="1">
            <a:spLocks/>
          </p:cNvSpPr>
          <p:nvPr/>
        </p:nvSpPr>
        <p:spPr>
          <a:xfrm>
            <a:off x="0" y="73867"/>
            <a:ext cx="4318349" cy="1356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CO" sz="32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Flujo de actividades </a:t>
            </a:r>
          </a:p>
        </p:txBody>
      </p:sp>
      <p:pic>
        <p:nvPicPr>
          <p:cNvPr id="14" name="Imagen 9">
            <a:extLst>
              <a:ext uri="{FF2B5EF4-FFF2-40B4-BE49-F238E27FC236}">
                <a16:creationId xmlns:a16="http://schemas.microsoft.com/office/drawing/2014/main" id="{7F619200-E22C-436D-8933-03B319AE1E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790" r="84663" b="58764"/>
          <a:stretch/>
        </p:blipFill>
        <p:spPr>
          <a:xfrm>
            <a:off x="11128926" y="5859530"/>
            <a:ext cx="892386" cy="867833"/>
          </a:xfrm>
          <a:prstGeom prst="roundRect">
            <a:avLst/>
          </a:prstGeom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5664124" y="1330908"/>
            <a:ext cx="6204788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CO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816524" y="1483308"/>
            <a:ext cx="6204788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CO" dirty="0"/>
          </a:p>
        </p:txBody>
      </p:sp>
      <p:pic>
        <p:nvPicPr>
          <p:cNvPr id="13" name="Imagen 4">
            <a:extLst>
              <a:ext uri="{FF2B5EF4-FFF2-40B4-BE49-F238E27FC236}">
                <a16:creationId xmlns:a16="http://schemas.microsoft.com/office/drawing/2014/main" id="{DE123D57-D6B2-4202-8B4F-5FB1DC9852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5" t="21122" r="12646" b="45369"/>
          <a:stretch/>
        </p:blipFill>
        <p:spPr>
          <a:xfrm>
            <a:off x="935393" y="1886916"/>
            <a:ext cx="10193533" cy="343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010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3">
            <a:extLst>
              <a:ext uri="{FF2B5EF4-FFF2-40B4-BE49-F238E27FC236}">
                <a16:creationId xmlns:a16="http://schemas.microsoft.com/office/drawing/2014/main" id="{790A79A0-E61F-44BD-9F5A-90F56730788C}"/>
              </a:ext>
            </a:extLst>
          </p:cNvPr>
          <p:cNvSpPr/>
          <p:nvPr/>
        </p:nvSpPr>
        <p:spPr>
          <a:xfrm>
            <a:off x="0" y="155154"/>
            <a:ext cx="5458968" cy="670284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Rectángulo 6">
            <a:extLst>
              <a:ext uri="{FF2B5EF4-FFF2-40B4-BE49-F238E27FC236}">
                <a16:creationId xmlns:a16="http://schemas.microsoft.com/office/drawing/2014/main" id="{6976A506-193D-4CF6-9F05-16839DB3BEF2}"/>
              </a:ext>
            </a:extLst>
          </p:cNvPr>
          <p:cNvSpPr/>
          <p:nvPr/>
        </p:nvSpPr>
        <p:spPr>
          <a:xfrm>
            <a:off x="0" y="0"/>
            <a:ext cx="5457308" cy="1142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63D8D090-8E1F-4149-B4AA-6A84AA0E76F8}"/>
              </a:ext>
            </a:extLst>
          </p:cNvPr>
          <p:cNvSpPr txBox="1">
            <a:spLocks/>
          </p:cNvSpPr>
          <p:nvPr/>
        </p:nvSpPr>
        <p:spPr>
          <a:xfrm>
            <a:off x="569479" y="2828289"/>
            <a:ext cx="4318349" cy="13565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CO" sz="44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Conocimiento Efímero</a:t>
            </a:r>
          </a:p>
        </p:txBody>
      </p:sp>
      <p:pic>
        <p:nvPicPr>
          <p:cNvPr id="14" name="Imagen 9">
            <a:extLst>
              <a:ext uri="{FF2B5EF4-FFF2-40B4-BE49-F238E27FC236}">
                <a16:creationId xmlns:a16="http://schemas.microsoft.com/office/drawing/2014/main" id="{7F619200-E22C-436D-8933-03B319AE1E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790" r="84663" b="58764"/>
          <a:stretch/>
        </p:blipFill>
        <p:spPr>
          <a:xfrm>
            <a:off x="10976526" y="5682246"/>
            <a:ext cx="892386" cy="867833"/>
          </a:xfrm>
          <a:prstGeom prst="roundRect">
            <a:avLst/>
          </a:prstGeom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5664124" y="1330908"/>
            <a:ext cx="6204788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CO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5664124" y="365125"/>
            <a:ext cx="6204788" cy="7504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dirty="0"/>
              <a:t>Problemática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816524" y="1483308"/>
            <a:ext cx="6204788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CO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740324" y="1407108"/>
            <a:ext cx="6204788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dirty="0"/>
              <a:t>El Conocimiento creado en los eventos se pierde tras la finalización de los mismos</a:t>
            </a:r>
          </a:p>
          <a:p>
            <a:pPr marL="0" indent="0">
              <a:buNone/>
            </a:pPr>
            <a:endParaRPr lang="es-CO" dirty="0"/>
          </a:p>
          <a:p>
            <a:r>
              <a:rPr lang="es-CO" dirty="0"/>
              <a:t>El proceso debe repetirse para cada nuevo integrante</a:t>
            </a:r>
          </a:p>
          <a:p>
            <a:r>
              <a:rPr lang="es-CO" dirty="0"/>
              <a:t>No hay Documentación </a:t>
            </a:r>
          </a:p>
          <a:p>
            <a:r>
              <a:rPr lang="es-CO" dirty="0"/>
              <a:t>No es replicable</a:t>
            </a:r>
          </a:p>
          <a:p>
            <a:r>
              <a:rPr lang="es-CO" dirty="0"/>
              <a:t>No es medible</a:t>
            </a:r>
          </a:p>
          <a:p>
            <a:r>
              <a:rPr lang="es-CO" dirty="0"/>
              <a:t>No existe una estructura para el proceso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31401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2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14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272922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1" name="Group 16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75188"/>
            <a:chExt cx="1562267" cy="1172973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" name="Content Placeholder 2"/>
          <p:cNvSpPr txBox="1">
            <a:spLocks/>
          </p:cNvSpPr>
          <p:nvPr/>
        </p:nvSpPr>
        <p:spPr>
          <a:xfrm>
            <a:off x="1" y="0"/>
            <a:ext cx="9272922" cy="685800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4400" dirty="0">
                <a:latin typeface="Franklin Gothic Book" panose="020B0503020102020204" pitchFamily="34" charset="0"/>
              </a:rPr>
              <a:t>PROPUESTA DE SOLUCIÓN</a:t>
            </a:r>
          </a:p>
          <a:p>
            <a:pPr marL="0" indent="0" algn="ctr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15530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">
            <a:extLst>
              <a:ext uri="{FF2B5EF4-FFF2-40B4-BE49-F238E27FC236}">
                <a16:creationId xmlns:a16="http://schemas.microsoft.com/office/drawing/2014/main" id="{B34CB2A3-7124-4941-9D33-45F75BFF3FA7}"/>
              </a:ext>
            </a:extLst>
          </p:cNvPr>
          <p:cNvSpPr/>
          <p:nvPr/>
        </p:nvSpPr>
        <p:spPr>
          <a:xfrm>
            <a:off x="0" y="167528"/>
            <a:ext cx="7251700" cy="116925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63D8D090-8E1F-4149-B4AA-6A84AA0E76F8}"/>
              </a:ext>
            </a:extLst>
          </p:cNvPr>
          <p:cNvSpPr txBox="1">
            <a:spLocks/>
          </p:cNvSpPr>
          <p:nvPr/>
        </p:nvSpPr>
        <p:spPr>
          <a:xfrm>
            <a:off x="0" y="73867"/>
            <a:ext cx="4318349" cy="1356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CO" sz="32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Repositorio de conocimiento</a:t>
            </a:r>
          </a:p>
        </p:txBody>
      </p:sp>
      <p:pic>
        <p:nvPicPr>
          <p:cNvPr id="14" name="Imagen 9">
            <a:extLst>
              <a:ext uri="{FF2B5EF4-FFF2-40B4-BE49-F238E27FC236}">
                <a16:creationId xmlns:a16="http://schemas.microsoft.com/office/drawing/2014/main" id="{7F619200-E22C-436D-8933-03B319AE1E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790" r="84663" b="58764"/>
          <a:stretch/>
        </p:blipFill>
        <p:spPr>
          <a:xfrm>
            <a:off x="11128926" y="5859530"/>
            <a:ext cx="892386" cy="867833"/>
          </a:xfrm>
          <a:prstGeom prst="roundRect">
            <a:avLst/>
          </a:prstGeom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5664124" y="1330908"/>
            <a:ext cx="6204788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CO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816524" y="1483308"/>
            <a:ext cx="6204788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CO" dirty="0"/>
          </a:p>
        </p:txBody>
      </p:sp>
      <p:pic>
        <p:nvPicPr>
          <p:cNvPr id="12" name="Imagen 3" descr="Imagen que contiene cuarto&#10;&#10;Descripción generada con confianza muy alta">
            <a:extLst>
              <a:ext uri="{FF2B5EF4-FFF2-40B4-BE49-F238E27FC236}">
                <a16:creationId xmlns:a16="http://schemas.microsoft.com/office/drawing/2014/main" id="{940FB4EA-8AB7-4E39-A864-37F179656D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319" r="9016" b="53277"/>
          <a:stretch/>
        </p:blipFill>
        <p:spPr>
          <a:xfrm>
            <a:off x="157628" y="2100384"/>
            <a:ext cx="12034372" cy="342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819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3">
            <a:extLst>
              <a:ext uri="{FF2B5EF4-FFF2-40B4-BE49-F238E27FC236}">
                <a16:creationId xmlns:a16="http://schemas.microsoft.com/office/drawing/2014/main" id="{790A79A0-E61F-44BD-9F5A-90F56730788C}"/>
              </a:ext>
            </a:extLst>
          </p:cNvPr>
          <p:cNvSpPr/>
          <p:nvPr/>
        </p:nvSpPr>
        <p:spPr>
          <a:xfrm>
            <a:off x="0" y="155154"/>
            <a:ext cx="5458968" cy="670284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Rectángulo 6">
            <a:extLst>
              <a:ext uri="{FF2B5EF4-FFF2-40B4-BE49-F238E27FC236}">
                <a16:creationId xmlns:a16="http://schemas.microsoft.com/office/drawing/2014/main" id="{6976A506-193D-4CF6-9F05-16839DB3BEF2}"/>
              </a:ext>
            </a:extLst>
          </p:cNvPr>
          <p:cNvSpPr/>
          <p:nvPr/>
        </p:nvSpPr>
        <p:spPr>
          <a:xfrm>
            <a:off x="0" y="0"/>
            <a:ext cx="5457308" cy="1142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63D8D090-8E1F-4149-B4AA-6A84AA0E76F8}"/>
              </a:ext>
            </a:extLst>
          </p:cNvPr>
          <p:cNvSpPr txBox="1">
            <a:spLocks/>
          </p:cNvSpPr>
          <p:nvPr/>
        </p:nvSpPr>
        <p:spPr>
          <a:xfrm>
            <a:off x="569479" y="2828289"/>
            <a:ext cx="4318349" cy="1356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CO" sz="32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Beneficios</a:t>
            </a:r>
          </a:p>
        </p:txBody>
      </p:sp>
      <p:pic>
        <p:nvPicPr>
          <p:cNvPr id="14" name="Imagen 9">
            <a:extLst>
              <a:ext uri="{FF2B5EF4-FFF2-40B4-BE49-F238E27FC236}">
                <a16:creationId xmlns:a16="http://schemas.microsoft.com/office/drawing/2014/main" id="{7F619200-E22C-436D-8933-03B319AE1E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790" r="84663" b="58764"/>
          <a:stretch/>
        </p:blipFill>
        <p:spPr>
          <a:xfrm>
            <a:off x="10976526" y="5682246"/>
            <a:ext cx="892386" cy="867833"/>
          </a:xfrm>
          <a:prstGeom prst="roundRect">
            <a:avLst/>
          </a:prstGeom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5664124" y="1330908"/>
            <a:ext cx="6204788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CO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5664124" y="365125"/>
            <a:ext cx="6204788" cy="7504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dirty="0"/>
              <a:t>Wiki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816524" y="1483308"/>
            <a:ext cx="6204788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CO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740324" y="1407108"/>
            <a:ext cx="6204788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dirty="0"/>
              <a:t>Elemento estructurador del proceso de transmisión de conocimiento permite:</a:t>
            </a:r>
          </a:p>
          <a:p>
            <a:pPr marL="0" indent="0">
              <a:buNone/>
            </a:pPr>
            <a:endParaRPr lang="es-CO" dirty="0"/>
          </a:p>
          <a:p>
            <a:r>
              <a:rPr lang="es-CO" dirty="0"/>
              <a:t>Documentar los conocimientos del grupo</a:t>
            </a:r>
          </a:p>
          <a:p>
            <a:r>
              <a:rPr lang="es-CO" dirty="0"/>
              <a:t>Estructurar el proceso </a:t>
            </a:r>
          </a:p>
          <a:p>
            <a:r>
              <a:rPr lang="es-CO" dirty="0"/>
              <a:t>Fácilmente replicable </a:t>
            </a:r>
          </a:p>
          <a:p>
            <a:r>
              <a:rPr lang="es-CO" dirty="0"/>
              <a:t>Medible</a:t>
            </a:r>
          </a:p>
          <a:p>
            <a:pPr marL="0"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80216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2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14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272922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1" name="Group 16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75188"/>
            <a:chExt cx="1562267" cy="1172973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" name="Content Placeholder 2"/>
          <p:cNvSpPr txBox="1">
            <a:spLocks/>
          </p:cNvSpPr>
          <p:nvPr/>
        </p:nvSpPr>
        <p:spPr>
          <a:xfrm>
            <a:off x="1" y="0"/>
            <a:ext cx="9272922" cy="685800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4400" dirty="0">
                <a:latin typeface="Franklin Gothic Book" panose="020B0503020102020204" pitchFamily="34" charset="0"/>
              </a:rPr>
              <a:t>PROCESO DE PROTOTIPADO</a:t>
            </a:r>
          </a:p>
          <a:p>
            <a:pPr marL="0" indent="0" algn="ctr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03762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3" descr="Imagen que contiene texto&#10;&#10;Descripción generada con confianza muy alta">
            <a:extLst>
              <a:ext uri="{FF2B5EF4-FFF2-40B4-BE49-F238E27FC236}">
                <a16:creationId xmlns:a16="http://schemas.microsoft.com/office/drawing/2014/main" id="{3DAF96F2-4C50-4D01-AA49-09722A0E9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7773" y="375047"/>
            <a:ext cx="7826189" cy="6102572"/>
          </a:xfrm>
          <a:prstGeom prst="rect">
            <a:avLst/>
          </a:prstGeom>
        </p:spPr>
      </p:pic>
      <p:sp>
        <p:nvSpPr>
          <p:cNvPr id="4" name="Rectángulo 1">
            <a:extLst>
              <a:ext uri="{FF2B5EF4-FFF2-40B4-BE49-F238E27FC236}">
                <a16:creationId xmlns:a16="http://schemas.microsoft.com/office/drawing/2014/main" id="{B34CB2A3-7124-4941-9D33-45F75BFF3FA7}"/>
              </a:ext>
            </a:extLst>
          </p:cNvPr>
          <p:cNvSpPr/>
          <p:nvPr/>
        </p:nvSpPr>
        <p:spPr>
          <a:xfrm rot="5400000">
            <a:off x="-3796873" y="2841705"/>
            <a:ext cx="8763000" cy="116925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63D8D090-8E1F-4149-B4AA-6A84AA0E76F8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169256" cy="6857999"/>
          </a:xfrm>
          <a:prstGeom prst="rect">
            <a:avLst/>
          </a:prstGeom>
        </p:spPr>
        <p:txBody>
          <a:bodyPr vert="vert270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CO" sz="3200" b="1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Prototipado</a:t>
            </a:r>
            <a:r>
              <a:rPr lang="es-CO" sz="32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 en papel</a:t>
            </a:r>
          </a:p>
        </p:txBody>
      </p:sp>
      <p:pic>
        <p:nvPicPr>
          <p:cNvPr id="6" name="Imagen 9">
            <a:extLst>
              <a:ext uri="{FF2B5EF4-FFF2-40B4-BE49-F238E27FC236}">
                <a16:creationId xmlns:a16="http://schemas.microsoft.com/office/drawing/2014/main" id="{7F619200-E22C-436D-8933-03B319AE1E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790" r="84663" b="58764"/>
          <a:stretch/>
        </p:blipFill>
        <p:spPr>
          <a:xfrm>
            <a:off x="11127405" y="5832942"/>
            <a:ext cx="892386" cy="867833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696759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3" descr="Imagen que contiene texto&#10;&#10;Descripción generada con confianza muy alta">
            <a:extLst>
              <a:ext uri="{FF2B5EF4-FFF2-40B4-BE49-F238E27FC236}">
                <a16:creationId xmlns:a16="http://schemas.microsoft.com/office/drawing/2014/main" id="{5F42E481-6BD7-4805-B337-34A74798B3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5494" y="361117"/>
            <a:ext cx="8112918" cy="6123859"/>
          </a:xfrm>
          <a:prstGeom prst="rect">
            <a:avLst/>
          </a:prstGeom>
        </p:spPr>
      </p:pic>
      <p:sp>
        <p:nvSpPr>
          <p:cNvPr id="4" name="Rectángulo 1">
            <a:extLst>
              <a:ext uri="{FF2B5EF4-FFF2-40B4-BE49-F238E27FC236}">
                <a16:creationId xmlns:a16="http://schemas.microsoft.com/office/drawing/2014/main" id="{B34CB2A3-7124-4941-9D33-45F75BFF3FA7}"/>
              </a:ext>
            </a:extLst>
          </p:cNvPr>
          <p:cNvSpPr/>
          <p:nvPr/>
        </p:nvSpPr>
        <p:spPr>
          <a:xfrm rot="5400000">
            <a:off x="-3796873" y="2841705"/>
            <a:ext cx="8763000" cy="116925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63D8D090-8E1F-4149-B4AA-6A84AA0E76F8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169256" cy="6857999"/>
          </a:xfrm>
          <a:prstGeom prst="rect">
            <a:avLst/>
          </a:prstGeom>
        </p:spPr>
        <p:txBody>
          <a:bodyPr vert="vert270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CO" sz="3200" b="1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Prototipado</a:t>
            </a:r>
            <a:r>
              <a:rPr lang="es-CO" sz="32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 en papel</a:t>
            </a:r>
          </a:p>
        </p:txBody>
      </p:sp>
      <p:pic>
        <p:nvPicPr>
          <p:cNvPr id="6" name="Imagen 9">
            <a:extLst>
              <a:ext uri="{FF2B5EF4-FFF2-40B4-BE49-F238E27FC236}">
                <a16:creationId xmlns:a16="http://schemas.microsoft.com/office/drawing/2014/main" id="{7F619200-E22C-436D-8933-03B319AE1E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790" r="84663" b="58764"/>
          <a:stretch/>
        </p:blipFill>
        <p:spPr>
          <a:xfrm>
            <a:off x="11127405" y="5832942"/>
            <a:ext cx="892386" cy="867833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5888783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3" descr="Imagen que contiene texto&#10;&#10;Descripción generada con confianza muy alta">
            <a:extLst>
              <a:ext uri="{FF2B5EF4-FFF2-40B4-BE49-F238E27FC236}">
                <a16:creationId xmlns:a16="http://schemas.microsoft.com/office/drawing/2014/main" id="{9F446691-4A21-42C8-A5DE-CC9E4B61A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7869" y="364332"/>
            <a:ext cx="8196262" cy="6129336"/>
          </a:xfrm>
          <a:prstGeom prst="rect">
            <a:avLst/>
          </a:prstGeom>
        </p:spPr>
      </p:pic>
      <p:sp>
        <p:nvSpPr>
          <p:cNvPr id="4" name="Rectángulo 1">
            <a:extLst>
              <a:ext uri="{FF2B5EF4-FFF2-40B4-BE49-F238E27FC236}">
                <a16:creationId xmlns:a16="http://schemas.microsoft.com/office/drawing/2014/main" id="{B34CB2A3-7124-4941-9D33-45F75BFF3FA7}"/>
              </a:ext>
            </a:extLst>
          </p:cNvPr>
          <p:cNvSpPr/>
          <p:nvPr/>
        </p:nvSpPr>
        <p:spPr>
          <a:xfrm rot="5400000">
            <a:off x="-3796873" y="2841705"/>
            <a:ext cx="8763000" cy="116925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63D8D090-8E1F-4149-B4AA-6A84AA0E76F8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169256" cy="6857999"/>
          </a:xfrm>
          <a:prstGeom prst="rect">
            <a:avLst/>
          </a:prstGeom>
        </p:spPr>
        <p:txBody>
          <a:bodyPr vert="vert270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CO" sz="3200" b="1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Prototipado</a:t>
            </a:r>
            <a:r>
              <a:rPr lang="es-CO" sz="32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 en papel</a:t>
            </a:r>
          </a:p>
        </p:txBody>
      </p:sp>
      <p:pic>
        <p:nvPicPr>
          <p:cNvPr id="6" name="Imagen 9">
            <a:extLst>
              <a:ext uri="{FF2B5EF4-FFF2-40B4-BE49-F238E27FC236}">
                <a16:creationId xmlns:a16="http://schemas.microsoft.com/office/drawing/2014/main" id="{7F619200-E22C-436D-8933-03B319AE1E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790" r="84663" b="58764"/>
          <a:stretch/>
        </p:blipFill>
        <p:spPr>
          <a:xfrm>
            <a:off x="11127405" y="5832942"/>
            <a:ext cx="892386" cy="867833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773413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3">
            <a:extLst>
              <a:ext uri="{FF2B5EF4-FFF2-40B4-BE49-F238E27FC236}">
                <a16:creationId xmlns:a16="http://schemas.microsoft.com/office/drawing/2014/main" id="{790A79A0-E61F-44BD-9F5A-90F56730788C}"/>
              </a:ext>
            </a:extLst>
          </p:cNvPr>
          <p:cNvSpPr/>
          <p:nvPr/>
        </p:nvSpPr>
        <p:spPr>
          <a:xfrm>
            <a:off x="0" y="155154"/>
            <a:ext cx="5458968" cy="670284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Rectángulo 6">
            <a:extLst>
              <a:ext uri="{FF2B5EF4-FFF2-40B4-BE49-F238E27FC236}">
                <a16:creationId xmlns:a16="http://schemas.microsoft.com/office/drawing/2014/main" id="{6976A506-193D-4CF6-9F05-16839DB3BEF2}"/>
              </a:ext>
            </a:extLst>
          </p:cNvPr>
          <p:cNvSpPr/>
          <p:nvPr/>
        </p:nvSpPr>
        <p:spPr>
          <a:xfrm>
            <a:off x="0" y="0"/>
            <a:ext cx="5457308" cy="1142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63D8D090-8E1F-4149-B4AA-6A84AA0E76F8}"/>
              </a:ext>
            </a:extLst>
          </p:cNvPr>
          <p:cNvSpPr txBox="1">
            <a:spLocks/>
          </p:cNvSpPr>
          <p:nvPr/>
        </p:nvSpPr>
        <p:spPr>
          <a:xfrm>
            <a:off x="0" y="2828289"/>
            <a:ext cx="5457307" cy="1356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CO" sz="40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Retroalimentación</a:t>
            </a:r>
          </a:p>
        </p:txBody>
      </p:sp>
      <p:pic>
        <p:nvPicPr>
          <p:cNvPr id="14" name="Imagen 9">
            <a:extLst>
              <a:ext uri="{FF2B5EF4-FFF2-40B4-BE49-F238E27FC236}">
                <a16:creationId xmlns:a16="http://schemas.microsoft.com/office/drawing/2014/main" id="{7F619200-E22C-436D-8933-03B319AE1E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790" r="84663" b="58764"/>
          <a:stretch/>
        </p:blipFill>
        <p:spPr>
          <a:xfrm>
            <a:off x="10976526" y="5682246"/>
            <a:ext cx="892386" cy="867833"/>
          </a:xfrm>
          <a:prstGeom prst="roundRect">
            <a:avLst/>
          </a:prstGeom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5664124" y="1330908"/>
            <a:ext cx="6204788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CO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816524" y="1483308"/>
            <a:ext cx="6204788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CO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740324" y="1407108"/>
            <a:ext cx="6204788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s-CO" b="1" dirty="0">
                <a:solidFill>
                  <a:srgbClr val="000000"/>
                </a:solidFill>
              </a:rPr>
              <a:t>Positivo: </a:t>
            </a:r>
            <a:r>
              <a:rPr lang="en-US" dirty="0">
                <a:solidFill>
                  <a:srgbClr val="000000"/>
                </a:solidFill>
              </a:rPr>
              <a:t>​</a:t>
            </a:r>
          </a:p>
          <a:p>
            <a:pPr fontAlgn="base"/>
            <a:r>
              <a:rPr lang="en-US" dirty="0">
                <a:solidFill>
                  <a:srgbClr val="000000"/>
                </a:solidFill>
              </a:rPr>
              <a:t>The needed information is there ​</a:t>
            </a:r>
          </a:p>
          <a:p>
            <a:pPr fontAlgn="base"/>
            <a:r>
              <a:rPr lang="en-US" dirty="0">
                <a:solidFill>
                  <a:srgbClr val="000000"/>
                </a:solidFill>
              </a:rPr>
              <a:t>Feel like it would be useful​</a:t>
            </a:r>
          </a:p>
          <a:p>
            <a:pPr marL="0" indent="0" fontAlgn="base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 fontAlgn="base">
              <a:buNone/>
            </a:pPr>
            <a:r>
              <a:rPr lang="en-US" b="1" dirty="0" err="1">
                <a:solidFill>
                  <a:srgbClr val="000000"/>
                </a:solidFill>
              </a:rPr>
              <a:t>Negativo</a:t>
            </a:r>
            <a:r>
              <a:rPr lang="en-US" b="1" dirty="0">
                <a:solidFill>
                  <a:srgbClr val="000000"/>
                </a:solidFill>
              </a:rPr>
              <a:t>:</a:t>
            </a:r>
            <a:r>
              <a:rPr lang="en-US" dirty="0">
                <a:solidFill>
                  <a:srgbClr val="000000"/>
                </a:solidFill>
              </a:rPr>
              <a:t>​</a:t>
            </a:r>
          </a:p>
          <a:p>
            <a:pPr fontAlgn="base"/>
            <a:r>
              <a:rPr lang="en-US" dirty="0">
                <a:solidFill>
                  <a:srgbClr val="000000"/>
                </a:solidFill>
              </a:rPr>
              <a:t>There is no option to search within the wiki​</a:t>
            </a:r>
          </a:p>
          <a:p>
            <a:pPr marL="0" indent="0" fontAlgn="base">
              <a:buNone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413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3">
            <a:extLst>
              <a:ext uri="{FF2B5EF4-FFF2-40B4-BE49-F238E27FC236}">
                <a16:creationId xmlns:a16="http://schemas.microsoft.com/office/drawing/2014/main" id="{790A79A0-E61F-44BD-9F5A-90F56730788C}"/>
              </a:ext>
            </a:extLst>
          </p:cNvPr>
          <p:cNvSpPr/>
          <p:nvPr/>
        </p:nvSpPr>
        <p:spPr>
          <a:xfrm>
            <a:off x="0" y="155154"/>
            <a:ext cx="5458968" cy="670284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Rectángulo 6">
            <a:extLst>
              <a:ext uri="{FF2B5EF4-FFF2-40B4-BE49-F238E27FC236}">
                <a16:creationId xmlns:a16="http://schemas.microsoft.com/office/drawing/2014/main" id="{6976A506-193D-4CF6-9F05-16839DB3BEF2}"/>
              </a:ext>
            </a:extLst>
          </p:cNvPr>
          <p:cNvSpPr/>
          <p:nvPr/>
        </p:nvSpPr>
        <p:spPr>
          <a:xfrm>
            <a:off x="0" y="0"/>
            <a:ext cx="5457308" cy="1142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63D8D090-8E1F-4149-B4AA-6A84AA0E76F8}"/>
              </a:ext>
            </a:extLst>
          </p:cNvPr>
          <p:cNvSpPr txBox="1">
            <a:spLocks/>
          </p:cNvSpPr>
          <p:nvPr/>
        </p:nvSpPr>
        <p:spPr>
          <a:xfrm>
            <a:off x="569479" y="2828289"/>
            <a:ext cx="4318349" cy="1356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CO" sz="40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Caso de estudio</a:t>
            </a:r>
            <a:endParaRPr lang="es-CO" sz="32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14" name="Imagen 9">
            <a:extLst>
              <a:ext uri="{FF2B5EF4-FFF2-40B4-BE49-F238E27FC236}">
                <a16:creationId xmlns:a16="http://schemas.microsoft.com/office/drawing/2014/main" id="{7F619200-E22C-436D-8933-03B319AE1E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790" r="84663" b="58764"/>
          <a:stretch/>
        </p:blipFill>
        <p:spPr>
          <a:xfrm>
            <a:off x="10976526" y="5682246"/>
            <a:ext cx="892386" cy="867833"/>
          </a:xfrm>
          <a:prstGeom prst="roundRect">
            <a:avLst/>
          </a:prstGeom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5664124" y="1330908"/>
            <a:ext cx="6204788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CO" dirty="0"/>
              <a:t>Es un fabricante de brazos robóticos de 6 ejes para la automatización de ambientes  industriales con el objetivo de agilizar  y optimizar procesos.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CO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s-CO" dirty="0"/>
              <a:t>Su producto principal son robots colaborativos llamados </a:t>
            </a:r>
            <a:r>
              <a:rPr lang="es-CO" dirty="0" err="1"/>
              <a:t>Cobots</a:t>
            </a:r>
            <a:r>
              <a:rPr lang="es-CO" dirty="0"/>
              <a:t>. 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5664124" y="365125"/>
            <a:ext cx="6204788" cy="7504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dirty="0"/>
              <a:t>Universal Robots</a:t>
            </a:r>
          </a:p>
        </p:txBody>
      </p:sp>
    </p:spTree>
    <p:extLst>
      <p:ext uri="{BB962C8B-B14F-4D97-AF65-F5344CB8AC3E}">
        <p14:creationId xmlns:p14="http://schemas.microsoft.com/office/powerpoint/2010/main" val="32533446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1">
            <a:extLst>
              <a:ext uri="{FF2B5EF4-FFF2-40B4-BE49-F238E27FC236}">
                <a16:creationId xmlns:a16="http://schemas.microsoft.com/office/drawing/2014/main" id="{B34CB2A3-7124-4941-9D33-45F75BFF3FA7}"/>
              </a:ext>
            </a:extLst>
          </p:cNvPr>
          <p:cNvSpPr/>
          <p:nvPr/>
        </p:nvSpPr>
        <p:spPr>
          <a:xfrm rot="5400000">
            <a:off x="-3796873" y="2841705"/>
            <a:ext cx="8763000" cy="116925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63D8D090-8E1F-4149-B4AA-6A84AA0E76F8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169256" cy="6857999"/>
          </a:xfrm>
          <a:prstGeom prst="rect">
            <a:avLst/>
          </a:prstGeom>
        </p:spPr>
        <p:txBody>
          <a:bodyPr vert="vert270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CO" sz="3200" b="1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Prototipado</a:t>
            </a:r>
            <a:r>
              <a:rPr lang="es-CO" sz="32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 en </a:t>
            </a:r>
            <a:r>
              <a:rPr lang="es-CO" sz="3200" b="1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Sap</a:t>
            </a:r>
            <a:r>
              <a:rPr lang="es-CO" sz="32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es-CO" sz="3200" b="1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Build</a:t>
            </a:r>
            <a:endParaRPr lang="es-CO" sz="32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7" name="Imagen 2" descr="Captura de pantalla de un celular&#10;&#10;Descripción generada con confianza alta">
            <a:extLst>
              <a:ext uri="{FF2B5EF4-FFF2-40B4-BE49-F238E27FC236}">
                <a16:creationId xmlns:a16="http://schemas.microsoft.com/office/drawing/2014/main" id="{B65DC9F9-C5FB-4820-9B54-30A9D0482D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91" r="-118" b="-210"/>
          <a:stretch/>
        </p:blipFill>
        <p:spPr>
          <a:xfrm>
            <a:off x="1469150" y="606932"/>
            <a:ext cx="10430750" cy="5638800"/>
          </a:xfrm>
          <a:prstGeom prst="rect">
            <a:avLst/>
          </a:prstGeom>
        </p:spPr>
      </p:pic>
      <p:pic>
        <p:nvPicPr>
          <p:cNvPr id="8" name="Imagen 9">
            <a:extLst>
              <a:ext uri="{FF2B5EF4-FFF2-40B4-BE49-F238E27FC236}">
                <a16:creationId xmlns:a16="http://schemas.microsoft.com/office/drawing/2014/main" id="{7F619200-E22C-436D-8933-03B319AE1E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790" r="84663" b="58764"/>
          <a:stretch/>
        </p:blipFill>
        <p:spPr>
          <a:xfrm>
            <a:off x="11127405" y="5832942"/>
            <a:ext cx="892386" cy="867833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7085306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3">
            <a:extLst>
              <a:ext uri="{FF2B5EF4-FFF2-40B4-BE49-F238E27FC236}">
                <a16:creationId xmlns:a16="http://schemas.microsoft.com/office/drawing/2014/main" id="{790A79A0-E61F-44BD-9F5A-90F56730788C}"/>
              </a:ext>
            </a:extLst>
          </p:cNvPr>
          <p:cNvSpPr/>
          <p:nvPr/>
        </p:nvSpPr>
        <p:spPr>
          <a:xfrm>
            <a:off x="0" y="155154"/>
            <a:ext cx="5458968" cy="670284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Rectángulo 6">
            <a:extLst>
              <a:ext uri="{FF2B5EF4-FFF2-40B4-BE49-F238E27FC236}">
                <a16:creationId xmlns:a16="http://schemas.microsoft.com/office/drawing/2014/main" id="{6976A506-193D-4CF6-9F05-16839DB3BEF2}"/>
              </a:ext>
            </a:extLst>
          </p:cNvPr>
          <p:cNvSpPr/>
          <p:nvPr/>
        </p:nvSpPr>
        <p:spPr>
          <a:xfrm>
            <a:off x="0" y="0"/>
            <a:ext cx="5457308" cy="1142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63D8D090-8E1F-4149-B4AA-6A84AA0E76F8}"/>
              </a:ext>
            </a:extLst>
          </p:cNvPr>
          <p:cNvSpPr txBox="1">
            <a:spLocks/>
          </p:cNvSpPr>
          <p:nvPr/>
        </p:nvSpPr>
        <p:spPr>
          <a:xfrm>
            <a:off x="0" y="2828289"/>
            <a:ext cx="5457307" cy="1356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CO" sz="40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Retroalimentación</a:t>
            </a:r>
          </a:p>
        </p:txBody>
      </p:sp>
      <p:pic>
        <p:nvPicPr>
          <p:cNvPr id="14" name="Imagen 9">
            <a:extLst>
              <a:ext uri="{FF2B5EF4-FFF2-40B4-BE49-F238E27FC236}">
                <a16:creationId xmlns:a16="http://schemas.microsoft.com/office/drawing/2014/main" id="{7F619200-E22C-436D-8933-03B319AE1E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790" r="84663" b="58764"/>
          <a:stretch/>
        </p:blipFill>
        <p:spPr>
          <a:xfrm>
            <a:off x="10976526" y="5682246"/>
            <a:ext cx="892386" cy="867833"/>
          </a:xfrm>
          <a:prstGeom prst="roundRect">
            <a:avLst/>
          </a:prstGeom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5664124" y="1330908"/>
            <a:ext cx="6204788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CO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816524" y="1483308"/>
            <a:ext cx="6204788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CO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664124" y="304775"/>
            <a:ext cx="6204788" cy="640360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s-CO" b="1" dirty="0">
                <a:solidFill>
                  <a:srgbClr val="000000"/>
                </a:solidFill>
              </a:rPr>
              <a:t>Positivo: </a:t>
            </a:r>
            <a:r>
              <a:rPr lang="en-US" dirty="0">
                <a:solidFill>
                  <a:srgbClr val="000000"/>
                </a:solidFill>
              </a:rPr>
              <a:t>​</a:t>
            </a:r>
          </a:p>
          <a:p>
            <a:pPr fontAlgn="base"/>
            <a:r>
              <a:rPr lang="en-US" dirty="0">
                <a:solidFill>
                  <a:srgbClr val="000000"/>
                </a:solidFill>
              </a:rPr>
              <a:t>Navigation is easy and the appearance of the wiki in general is good ​</a:t>
            </a:r>
          </a:p>
          <a:p>
            <a:pPr fontAlgn="base"/>
            <a:r>
              <a:rPr lang="en-US" dirty="0">
                <a:solidFill>
                  <a:srgbClr val="000000"/>
                </a:solidFill>
              </a:rPr>
              <a:t>The important information is still there </a:t>
            </a:r>
          </a:p>
          <a:p>
            <a:pPr marL="0" indent="0" fontAlgn="base">
              <a:buNone/>
            </a:pPr>
            <a:r>
              <a:rPr lang="en-US" b="1" dirty="0" err="1">
                <a:solidFill>
                  <a:srgbClr val="000000"/>
                </a:solidFill>
              </a:rPr>
              <a:t>Negativo</a:t>
            </a:r>
            <a:r>
              <a:rPr lang="en-US" b="1" dirty="0">
                <a:solidFill>
                  <a:srgbClr val="000000"/>
                </a:solidFill>
              </a:rPr>
              <a:t>:</a:t>
            </a:r>
            <a:r>
              <a:rPr lang="en-US" dirty="0">
                <a:solidFill>
                  <a:srgbClr val="000000"/>
                </a:solidFill>
              </a:rPr>
              <a:t>​</a:t>
            </a:r>
          </a:p>
          <a:p>
            <a:pPr fontAlgn="base"/>
            <a:r>
              <a:rPr lang="en-US" dirty="0">
                <a:solidFill>
                  <a:srgbClr val="000000"/>
                </a:solidFill>
              </a:rPr>
              <a:t>We don´t like the way the forum is structured right now​</a:t>
            </a:r>
          </a:p>
          <a:p>
            <a:pPr marL="0" indent="0" fontAlgn="base">
              <a:buNone/>
            </a:pPr>
            <a:r>
              <a:rPr lang="es-CO" b="1" dirty="0">
                <a:solidFill>
                  <a:srgbClr val="000000"/>
                </a:solidFill>
              </a:rPr>
              <a:t>A considerar: </a:t>
            </a:r>
            <a:r>
              <a:rPr lang="en-US" dirty="0">
                <a:solidFill>
                  <a:srgbClr val="000000"/>
                </a:solidFill>
              </a:rPr>
              <a:t>​</a:t>
            </a:r>
          </a:p>
          <a:p>
            <a:pPr fontAlgn="base"/>
            <a:r>
              <a:rPr lang="es-CO" dirty="0" err="1">
                <a:solidFill>
                  <a:srgbClr val="000000"/>
                </a:solidFill>
              </a:rPr>
              <a:t>The</a:t>
            </a:r>
            <a:r>
              <a:rPr lang="es-CO" dirty="0">
                <a:solidFill>
                  <a:srgbClr val="000000"/>
                </a:solidFill>
              </a:rPr>
              <a:t> final app </a:t>
            </a:r>
            <a:r>
              <a:rPr lang="es-CO" dirty="0" err="1">
                <a:solidFill>
                  <a:srgbClr val="000000"/>
                </a:solidFill>
              </a:rPr>
              <a:t>needs</a:t>
            </a:r>
            <a:r>
              <a:rPr lang="es-CO" dirty="0">
                <a:solidFill>
                  <a:srgbClr val="000000"/>
                </a:solidFill>
              </a:rPr>
              <a:t> to be </a:t>
            </a:r>
            <a:r>
              <a:rPr lang="es-CO" dirty="0" err="1">
                <a:solidFill>
                  <a:srgbClr val="000000"/>
                </a:solidFill>
              </a:rPr>
              <a:t>browsable</a:t>
            </a:r>
            <a:r>
              <a:rPr lang="es-CO" dirty="0">
                <a:solidFill>
                  <a:srgbClr val="000000"/>
                </a:solidFill>
              </a:rPr>
              <a:t> in </a:t>
            </a:r>
            <a:r>
              <a:rPr lang="es-CO" dirty="0" err="1">
                <a:solidFill>
                  <a:srgbClr val="000000"/>
                </a:solidFill>
              </a:rPr>
              <a:t>danish</a:t>
            </a:r>
            <a:r>
              <a:rPr lang="es-CO" dirty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6833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2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14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272922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1" name="Group 16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75188"/>
            <a:chExt cx="1562267" cy="1172973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" name="Content Placeholder 2"/>
          <p:cNvSpPr txBox="1">
            <a:spLocks/>
          </p:cNvSpPr>
          <p:nvPr/>
        </p:nvSpPr>
        <p:spPr>
          <a:xfrm>
            <a:off x="1" y="0"/>
            <a:ext cx="9272922" cy="685800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4400" dirty="0">
                <a:latin typeface="Franklin Gothic Book" panose="020B0503020102020204" pitchFamily="34" charset="0"/>
              </a:rPr>
              <a:t>APLICACIÓN</a:t>
            </a:r>
            <a:endParaRPr lang="es-CO" sz="4400" dirty="0"/>
          </a:p>
          <a:p>
            <a:pPr marL="0" indent="0" algn="ctr">
              <a:buNone/>
            </a:pPr>
            <a:r>
              <a:rPr lang="es-CO" dirty="0">
                <a:solidFill>
                  <a:srgbClr val="FF0000"/>
                </a:solidFill>
              </a:rPr>
              <a:t>LINK GIT HUB </a:t>
            </a:r>
            <a:r>
              <a:rPr lang="es-CO" dirty="0">
                <a:hlinkClick r:id="rId2"/>
              </a:rPr>
              <a:t>https://github.com/jglobaton10/UniversalRobots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300775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">
            <a:extLst>
              <a:ext uri="{FF2B5EF4-FFF2-40B4-BE49-F238E27FC236}">
                <a16:creationId xmlns:a16="http://schemas.microsoft.com/office/drawing/2014/main" id="{B34CB2A3-7124-4941-9D33-45F75BFF3FA7}"/>
              </a:ext>
            </a:extLst>
          </p:cNvPr>
          <p:cNvSpPr/>
          <p:nvPr/>
        </p:nvSpPr>
        <p:spPr>
          <a:xfrm>
            <a:off x="-1016000" y="2844373"/>
            <a:ext cx="8763000" cy="116925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63D8D090-8E1F-4149-B4AA-6A84AA0E76F8}"/>
              </a:ext>
            </a:extLst>
          </p:cNvPr>
          <p:cNvSpPr txBox="1">
            <a:spLocks/>
          </p:cNvSpPr>
          <p:nvPr/>
        </p:nvSpPr>
        <p:spPr>
          <a:xfrm>
            <a:off x="4540076" y="2837070"/>
            <a:ext cx="4318349" cy="1183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CO" sz="32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55326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2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14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272922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1" name="Group 16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75188"/>
            <a:chExt cx="1562267" cy="1172973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35" y="762000"/>
            <a:ext cx="4982765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93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3">
            <a:extLst>
              <a:ext uri="{FF2B5EF4-FFF2-40B4-BE49-F238E27FC236}">
                <a16:creationId xmlns:a16="http://schemas.microsoft.com/office/drawing/2014/main" id="{790A79A0-E61F-44BD-9F5A-90F56730788C}"/>
              </a:ext>
            </a:extLst>
          </p:cNvPr>
          <p:cNvSpPr/>
          <p:nvPr/>
        </p:nvSpPr>
        <p:spPr>
          <a:xfrm>
            <a:off x="0" y="155154"/>
            <a:ext cx="5458968" cy="670284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Rectángulo 6">
            <a:extLst>
              <a:ext uri="{FF2B5EF4-FFF2-40B4-BE49-F238E27FC236}">
                <a16:creationId xmlns:a16="http://schemas.microsoft.com/office/drawing/2014/main" id="{6976A506-193D-4CF6-9F05-16839DB3BEF2}"/>
              </a:ext>
            </a:extLst>
          </p:cNvPr>
          <p:cNvSpPr/>
          <p:nvPr/>
        </p:nvSpPr>
        <p:spPr>
          <a:xfrm>
            <a:off x="0" y="0"/>
            <a:ext cx="5457308" cy="1142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63D8D090-8E1F-4149-B4AA-6A84AA0E76F8}"/>
              </a:ext>
            </a:extLst>
          </p:cNvPr>
          <p:cNvSpPr txBox="1">
            <a:spLocks/>
          </p:cNvSpPr>
          <p:nvPr/>
        </p:nvSpPr>
        <p:spPr>
          <a:xfrm>
            <a:off x="569479" y="2828289"/>
            <a:ext cx="4318349" cy="1356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CO" sz="40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Metodología </a:t>
            </a:r>
          </a:p>
        </p:txBody>
      </p:sp>
      <p:pic>
        <p:nvPicPr>
          <p:cNvPr id="14" name="Imagen 9">
            <a:extLst>
              <a:ext uri="{FF2B5EF4-FFF2-40B4-BE49-F238E27FC236}">
                <a16:creationId xmlns:a16="http://schemas.microsoft.com/office/drawing/2014/main" id="{7F619200-E22C-436D-8933-03B319AE1E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790" r="84663" b="58764"/>
          <a:stretch/>
        </p:blipFill>
        <p:spPr>
          <a:xfrm>
            <a:off x="10976526" y="5682246"/>
            <a:ext cx="892386" cy="867833"/>
          </a:xfrm>
          <a:prstGeom prst="roundRect">
            <a:avLst/>
          </a:prstGeom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5664124" y="1330908"/>
            <a:ext cx="6204788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CO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5664124" y="365125"/>
            <a:ext cx="6204788" cy="7504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dirty="0"/>
              <a:t>open </a:t>
            </a:r>
            <a:r>
              <a:rPr lang="es-CO" dirty="0" err="1"/>
              <a:t>innovation</a:t>
            </a:r>
            <a:r>
              <a:rPr lang="es-CO" dirty="0"/>
              <a:t> Leonardo </a:t>
            </a:r>
            <a:r>
              <a:rPr lang="es-CO" dirty="0" err="1"/>
              <a:t>Design</a:t>
            </a:r>
            <a:r>
              <a:rPr lang="es-CO" dirty="0"/>
              <a:t>-Led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816524" y="1483308"/>
            <a:ext cx="6204788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CO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740324" y="1851048"/>
            <a:ext cx="6204788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s-CO" dirty="0"/>
              <a:t>Elegir contexto </a:t>
            </a:r>
          </a:p>
          <a:p>
            <a:pPr marL="514350" indent="-514350">
              <a:buFont typeface="+mj-lt"/>
              <a:buAutoNum type="arabicPeriod"/>
            </a:pPr>
            <a:r>
              <a:rPr lang="es-CO" dirty="0"/>
              <a:t>Identificar principales actores </a:t>
            </a:r>
          </a:p>
          <a:p>
            <a:pPr marL="514350" indent="-514350">
              <a:buFont typeface="+mj-lt"/>
              <a:buAutoNum type="arabicPeriod"/>
            </a:pPr>
            <a:r>
              <a:rPr lang="es-CO" dirty="0"/>
              <a:t>Identificar puntos de dolor </a:t>
            </a:r>
          </a:p>
          <a:p>
            <a:pPr marL="514350" indent="-514350">
              <a:buFont typeface="+mj-lt"/>
              <a:buAutoNum type="arabicPeriod"/>
            </a:pPr>
            <a:r>
              <a:rPr lang="es-CO" dirty="0" err="1"/>
              <a:t>User</a:t>
            </a:r>
            <a:r>
              <a:rPr lang="es-CO" dirty="0"/>
              <a:t> </a:t>
            </a:r>
            <a:r>
              <a:rPr lang="es-CO" dirty="0" err="1"/>
              <a:t>journey</a:t>
            </a:r>
            <a:r>
              <a:rPr lang="es-CO" dirty="0"/>
              <a:t> </a:t>
            </a:r>
            <a:r>
              <a:rPr lang="es-CO" dirty="0" err="1"/>
              <a:t>map</a:t>
            </a:r>
            <a:r>
              <a:rPr lang="es-CO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s-CO" dirty="0"/>
              <a:t>Propuesta </a:t>
            </a:r>
          </a:p>
          <a:p>
            <a:pPr marL="514350" indent="-514350">
              <a:buFont typeface="+mj-lt"/>
              <a:buAutoNum type="arabicPeriod"/>
            </a:pPr>
            <a:r>
              <a:rPr lang="es-CO" dirty="0" err="1"/>
              <a:t>Prototipado</a:t>
            </a:r>
            <a:r>
              <a:rPr lang="es-CO" dirty="0"/>
              <a:t> </a:t>
            </a:r>
          </a:p>
          <a:p>
            <a:pPr marL="514350" indent="-514350">
              <a:buFont typeface="+mj-lt"/>
              <a:buAutoNum type="arabicPeriod"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75421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3">
            <a:extLst>
              <a:ext uri="{FF2B5EF4-FFF2-40B4-BE49-F238E27FC236}">
                <a16:creationId xmlns:a16="http://schemas.microsoft.com/office/drawing/2014/main" id="{790A79A0-E61F-44BD-9F5A-90F56730788C}"/>
              </a:ext>
            </a:extLst>
          </p:cNvPr>
          <p:cNvSpPr/>
          <p:nvPr/>
        </p:nvSpPr>
        <p:spPr>
          <a:xfrm>
            <a:off x="6733032" y="155154"/>
            <a:ext cx="5458968" cy="670284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Rectángulo 6">
            <a:extLst>
              <a:ext uri="{FF2B5EF4-FFF2-40B4-BE49-F238E27FC236}">
                <a16:creationId xmlns:a16="http://schemas.microsoft.com/office/drawing/2014/main" id="{6976A506-193D-4CF6-9F05-16839DB3BEF2}"/>
              </a:ext>
            </a:extLst>
          </p:cNvPr>
          <p:cNvSpPr/>
          <p:nvPr/>
        </p:nvSpPr>
        <p:spPr>
          <a:xfrm>
            <a:off x="6733032" y="0"/>
            <a:ext cx="5457308" cy="1142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63D8D090-8E1F-4149-B4AA-6A84AA0E76F8}"/>
              </a:ext>
            </a:extLst>
          </p:cNvPr>
          <p:cNvSpPr txBox="1">
            <a:spLocks/>
          </p:cNvSpPr>
          <p:nvPr/>
        </p:nvSpPr>
        <p:spPr>
          <a:xfrm>
            <a:off x="7302511" y="2828289"/>
            <a:ext cx="4318349" cy="1356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CO" sz="40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contexto</a:t>
            </a:r>
            <a:endParaRPr lang="es-CO" sz="32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8" name="Imagen 9">
            <a:extLst>
              <a:ext uri="{FF2B5EF4-FFF2-40B4-BE49-F238E27FC236}">
                <a16:creationId xmlns:a16="http://schemas.microsoft.com/office/drawing/2014/main" id="{7F619200-E22C-436D-8933-03B319AE1E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790" r="84663" b="58764"/>
          <a:stretch/>
        </p:blipFill>
        <p:spPr>
          <a:xfrm>
            <a:off x="243505" y="5834086"/>
            <a:ext cx="892386" cy="867833"/>
          </a:xfrm>
          <a:prstGeom prst="round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243505" y="1267408"/>
            <a:ext cx="6204788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CO" dirty="0"/>
              <a:t>Área encargada de desarrollar el código para la automatización de procesos y control de los </a:t>
            </a:r>
            <a:r>
              <a:rPr lang="es-CO" dirty="0" err="1"/>
              <a:t>Cobots</a:t>
            </a:r>
            <a:r>
              <a:rPr lang="es-CO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CO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s-CO" dirty="0"/>
              <a:t>Dos ubicaciones principales:</a:t>
            </a:r>
          </a:p>
          <a:p>
            <a:r>
              <a:rPr lang="es-CO" dirty="0"/>
              <a:t>USA </a:t>
            </a:r>
          </a:p>
          <a:p>
            <a:r>
              <a:rPr lang="es-CO" dirty="0"/>
              <a:t>Dinamarca</a:t>
            </a:r>
          </a:p>
          <a:p>
            <a:endParaRPr lang="es-CO" dirty="0"/>
          </a:p>
          <a:p>
            <a:pPr marL="0" indent="0">
              <a:buNone/>
            </a:pPr>
            <a:endParaRPr lang="es-CO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43505" y="301625"/>
            <a:ext cx="6204788" cy="7504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dirty="0"/>
              <a:t>Área de desarrollo</a:t>
            </a:r>
          </a:p>
        </p:txBody>
      </p:sp>
    </p:spTree>
    <p:extLst>
      <p:ext uri="{BB962C8B-B14F-4D97-AF65-F5344CB8AC3E}">
        <p14:creationId xmlns:p14="http://schemas.microsoft.com/office/powerpoint/2010/main" val="1857831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3">
            <a:extLst>
              <a:ext uri="{FF2B5EF4-FFF2-40B4-BE49-F238E27FC236}">
                <a16:creationId xmlns:a16="http://schemas.microsoft.com/office/drawing/2014/main" id="{790A79A0-E61F-44BD-9F5A-90F56730788C}"/>
              </a:ext>
            </a:extLst>
          </p:cNvPr>
          <p:cNvSpPr/>
          <p:nvPr/>
        </p:nvSpPr>
        <p:spPr>
          <a:xfrm>
            <a:off x="6733032" y="155154"/>
            <a:ext cx="5458968" cy="670284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Rectángulo 6">
            <a:extLst>
              <a:ext uri="{FF2B5EF4-FFF2-40B4-BE49-F238E27FC236}">
                <a16:creationId xmlns:a16="http://schemas.microsoft.com/office/drawing/2014/main" id="{6976A506-193D-4CF6-9F05-16839DB3BEF2}"/>
              </a:ext>
            </a:extLst>
          </p:cNvPr>
          <p:cNvSpPr/>
          <p:nvPr/>
        </p:nvSpPr>
        <p:spPr>
          <a:xfrm>
            <a:off x="6733032" y="0"/>
            <a:ext cx="5457308" cy="1142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63D8D090-8E1F-4149-B4AA-6A84AA0E76F8}"/>
              </a:ext>
            </a:extLst>
          </p:cNvPr>
          <p:cNvSpPr txBox="1">
            <a:spLocks/>
          </p:cNvSpPr>
          <p:nvPr/>
        </p:nvSpPr>
        <p:spPr>
          <a:xfrm>
            <a:off x="7302511" y="2828289"/>
            <a:ext cx="4318349" cy="1356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CO" sz="40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Mapa de actores </a:t>
            </a:r>
            <a:endParaRPr lang="es-CO" sz="32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11" name="Imagen 16">
            <a:extLst>
              <a:ext uri="{FF2B5EF4-FFF2-40B4-BE49-F238E27FC236}">
                <a16:creationId xmlns:a16="http://schemas.microsoft.com/office/drawing/2014/main" id="{63F1EDB3-209C-4DCA-963F-56CE058B5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605" y="511475"/>
            <a:ext cx="5916460" cy="5990204"/>
          </a:xfrm>
          <a:prstGeom prst="rect">
            <a:avLst/>
          </a:prstGeom>
        </p:spPr>
      </p:pic>
      <p:pic>
        <p:nvPicPr>
          <p:cNvPr id="8" name="Imagen 9">
            <a:extLst>
              <a:ext uri="{FF2B5EF4-FFF2-40B4-BE49-F238E27FC236}">
                <a16:creationId xmlns:a16="http://schemas.microsoft.com/office/drawing/2014/main" id="{7F619200-E22C-436D-8933-03B319AE1E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790" r="84663" b="58764"/>
          <a:stretch/>
        </p:blipFill>
        <p:spPr>
          <a:xfrm>
            <a:off x="222003" y="5834085"/>
            <a:ext cx="892386" cy="867833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62010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9">
            <a:extLst>
              <a:ext uri="{FF2B5EF4-FFF2-40B4-BE49-F238E27FC236}">
                <a16:creationId xmlns:a16="http://schemas.microsoft.com/office/drawing/2014/main" id="{7F619200-E22C-436D-8933-03B319AE1E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790" r="84663" b="58764"/>
          <a:stretch/>
        </p:blipFill>
        <p:spPr>
          <a:xfrm>
            <a:off x="11127405" y="5832942"/>
            <a:ext cx="892386" cy="867833"/>
          </a:xfrm>
          <a:prstGeom prst="round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4104"/>
            <a:ext cx="12192000" cy="4215177"/>
          </a:xfrm>
          <a:prstGeom prst="rect">
            <a:avLst/>
          </a:prstGeom>
        </p:spPr>
      </p:pic>
      <p:sp>
        <p:nvSpPr>
          <p:cNvPr id="12" name="Rectángulo 1">
            <a:extLst>
              <a:ext uri="{FF2B5EF4-FFF2-40B4-BE49-F238E27FC236}">
                <a16:creationId xmlns:a16="http://schemas.microsoft.com/office/drawing/2014/main" id="{B34CB2A3-7124-4941-9D33-45F75BFF3FA7}"/>
              </a:ext>
            </a:extLst>
          </p:cNvPr>
          <p:cNvSpPr/>
          <p:nvPr/>
        </p:nvSpPr>
        <p:spPr>
          <a:xfrm>
            <a:off x="0" y="167528"/>
            <a:ext cx="7251700" cy="116925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63D8D090-8E1F-4149-B4AA-6A84AA0E76F8}"/>
              </a:ext>
            </a:extLst>
          </p:cNvPr>
          <p:cNvSpPr txBox="1">
            <a:spLocks/>
          </p:cNvSpPr>
          <p:nvPr/>
        </p:nvSpPr>
        <p:spPr>
          <a:xfrm>
            <a:off x="0" y="73867"/>
            <a:ext cx="7251700" cy="1356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CO" sz="32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Puntos de dolor</a:t>
            </a:r>
          </a:p>
        </p:txBody>
      </p:sp>
    </p:spTree>
    <p:extLst>
      <p:ext uri="{BB962C8B-B14F-4D97-AF65-F5344CB8AC3E}">
        <p14:creationId xmlns:p14="http://schemas.microsoft.com/office/powerpoint/2010/main" val="1682853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3">
            <a:extLst>
              <a:ext uri="{FF2B5EF4-FFF2-40B4-BE49-F238E27FC236}">
                <a16:creationId xmlns:a16="http://schemas.microsoft.com/office/drawing/2014/main" id="{790A79A0-E61F-44BD-9F5A-90F56730788C}"/>
              </a:ext>
            </a:extLst>
          </p:cNvPr>
          <p:cNvSpPr/>
          <p:nvPr/>
        </p:nvSpPr>
        <p:spPr>
          <a:xfrm>
            <a:off x="0" y="155154"/>
            <a:ext cx="5458968" cy="670284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Rectángulo 6">
            <a:extLst>
              <a:ext uri="{FF2B5EF4-FFF2-40B4-BE49-F238E27FC236}">
                <a16:creationId xmlns:a16="http://schemas.microsoft.com/office/drawing/2014/main" id="{6976A506-193D-4CF6-9F05-16839DB3BEF2}"/>
              </a:ext>
            </a:extLst>
          </p:cNvPr>
          <p:cNvSpPr/>
          <p:nvPr/>
        </p:nvSpPr>
        <p:spPr>
          <a:xfrm>
            <a:off x="0" y="0"/>
            <a:ext cx="5457308" cy="1142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63D8D090-8E1F-4149-B4AA-6A84AA0E76F8}"/>
              </a:ext>
            </a:extLst>
          </p:cNvPr>
          <p:cNvSpPr txBox="1">
            <a:spLocks/>
          </p:cNvSpPr>
          <p:nvPr/>
        </p:nvSpPr>
        <p:spPr>
          <a:xfrm>
            <a:off x="569479" y="2828289"/>
            <a:ext cx="4318349" cy="1356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CO" sz="40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Puntos de dolor</a:t>
            </a:r>
          </a:p>
        </p:txBody>
      </p:sp>
      <p:pic>
        <p:nvPicPr>
          <p:cNvPr id="14" name="Imagen 9">
            <a:extLst>
              <a:ext uri="{FF2B5EF4-FFF2-40B4-BE49-F238E27FC236}">
                <a16:creationId xmlns:a16="http://schemas.microsoft.com/office/drawing/2014/main" id="{7F619200-E22C-436D-8933-03B319AE1E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790" r="84663" b="58764"/>
          <a:stretch/>
        </p:blipFill>
        <p:spPr>
          <a:xfrm>
            <a:off x="10990581" y="5902687"/>
            <a:ext cx="892386" cy="867833"/>
          </a:xfrm>
          <a:prstGeom prst="roundRect">
            <a:avLst/>
          </a:prstGeom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5664124" y="1330908"/>
            <a:ext cx="6204788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CO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816524" y="1483308"/>
            <a:ext cx="6204788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CO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664124" y="786946"/>
            <a:ext cx="6204788" cy="48953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the testing takes a long time to run in the continuous integration server.</a:t>
            </a:r>
            <a:endParaRPr lang="es-CO" dirty="0"/>
          </a:p>
          <a:p>
            <a:pPr lvl="0"/>
            <a:r>
              <a:rPr lang="en-US" dirty="0"/>
              <a:t>It takes a long time to run tests on a physical robot. </a:t>
            </a:r>
          </a:p>
          <a:p>
            <a:pPr lvl="0"/>
            <a:r>
              <a:rPr lang="en-US" dirty="0"/>
              <a:t>Complexity of building applications. </a:t>
            </a:r>
          </a:p>
          <a:p>
            <a:r>
              <a:rPr lang="en-US" dirty="0"/>
              <a:t>Communication across time zones and cultures </a:t>
            </a:r>
            <a:endParaRPr lang="es-CO" dirty="0"/>
          </a:p>
          <a:p>
            <a:pPr lvl="0"/>
            <a:r>
              <a:rPr lang="en-US" dirty="0"/>
              <a:t>we want everyone to increase their knowledge of thing´s they are not experts in so they can completely understand the problem much better.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59092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3">
            <a:extLst>
              <a:ext uri="{FF2B5EF4-FFF2-40B4-BE49-F238E27FC236}">
                <a16:creationId xmlns:a16="http://schemas.microsoft.com/office/drawing/2014/main" id="{790A79A0-E61F-44BD-9F5A-90F56730788C}"/>
              </a:ext>
            </a:extLst>
          </p:cNvPr>
          <p:cNvSpPr/>
          <p:nvPr/>
        </p:nvSpPr>
        <p:spPr>
          <a:xfrm>
            <a:off x="6733032" y="155154"/>
            <a:ext cx="5458968" cy="670284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Rectángulo 6">
            <a:extLst>
              <a:ext uri="{FF2B5EF4-FFF2-40B4-BE49-F238E27FC236}">
                <a16:creationId xmlns:a16="http://schemas.microsoft.com/office/drawing/2014/main" id="{6976A506-193D-4CF6-9F05-16839DB3BEF2}"/>
              </a:ext>
            </a:extLst>
          </p:cNvPr>
          <p:cNvSpPr/>
          <p:nvPr/>
        </p:nvSpPr>
        <p:spPr>
          <a:xfrm>
            <a:off x="6733032" y="0"/>
            <a:ext cx="5457308" cy="1142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63D8D090-8E1F-4149-B4AA-6A84AA0E76F8}"/>
              </a:ext>
            </a:extLst>
          </p:cNvPr>
          <p:cNvSpPr txBox="1">
            <a:spLocks/>
          </p:cNvSpPr>
          <p:nvPr/>
        </p:nvSpPr>
        <p:spPr>
          <a:xfrm>
            <a:off x="7302511" y="2828289"/>
            <a:ext cx="4318349" cy="1356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CO" sz="40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AS - </a:t>
            </a:r>
            <a:r>
              <a:rPr lang="es-CO" sz="4000" b="1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Is</a:t>
            </a:r>
            <a:endParaRPr lang="es-CO" sz="32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8" name="Imagen 9">
            <a:extLst>
              <a:ext uri="{FF2B5EF4-FFF2-40B4-BE49-F238E27FC236}">
                <a16:creationId xmlns:a16="http://schemas.microsoft.com/office/drawing/2014/main" id="{7F619200-E22C-436D-8933-03B319AE1E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790" r="84663" b="58764"/>
          <a:stretch/>
        </p:blipFill>
        <p:spPr>
          <a:xfrm>
            <a:off x="243505" y="5834086"/>
            <a:ext cx="892386" cy="867833"/>
          </a:xfrm>
          <a:prstGeom prst="round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243505" y="1916664"/>
            <a:ext cx="6204788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dirty="0"/>
              <a:t>Se realizan múltiples actividades para la transmisión de conocimiento entre los diferentes programadores como:</a:t>
            </a:r>
          </a:p>
          <a:p>
            <a:pPr marL="0" indent="0">
              <a:buNone/>
            </a:pPr>
            <a:endParaRPr lang="es-CO" dirty="0"/>
          </a:p>
          <a:p>
            <a:r>
              <a:rPr lang="es-CO" dirty="0" err="1"/>
              <a:t>Code</a:t>
            </a:r>
            <a:r>
              <a:rPr lang="es-CO" dirty="0"/>
              <a:t> </a:t>
            </a:r>
            <a:r>
              <a:rPr lang="es-CO" dirty="0" err="1"/>
              <a:t>Reviews</a:t>
            </a:r>
            <a:r>
              <a:rPr lang="es-CO" dirty="0"/>
              <a:t> </a:t>
            </a:r>
          </a:p>
          <a:p>
            <a:r>
              <a:rPr lang="es-CO" dirty="0" err="1"/>
              <a:t>Pair</a:t>
            </a:r>
            <a:r>
              <a:rPr lang="es-CO" dirty="0"/>
              <a:t> </a:t>
            </a:r>
            <a:r>
              <a:rPr lang="es-CO" dirty="0" err="1"/>
              <a:t>programing</a:t>
            </a:r>
            <a:r>
              <a:rPr lang="es-CO" dirty="0"/>
              <a:t> </a:t>
            </a:r>
          </a:p>
          <a:p>
            <a:r>
              <a:rPr lang="es-CO" dirty="0"/>
              <a:t>Conferencias </a:t>
            </a:r>
          </a:p>
          <a:p>
            <a:pPr marL="0" indent="0">
              <a:buNone/>
            </a:pPr>
            <a:endParaRPr lang="es-CO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43505" y="301625"/>
            <a:ext cx="6204788" cy="7504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dirty="0"/>
              <a:t>Transmisión de conocimiento </a:t>
            </a:r>
          </a:p>
        </p:txBody>
      </p:sp>
    </p:spTree>
    <p:extLst>
      <p:ext uri="{BB962C8B-B14F-4D97-AF65-F5344CB8AC3E}">
        <p14:creationId xmlns:p14="http://schemas.microsoft.com/office/powerpoint/2010/main" val="3478085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234</TotalTime>
  <Words>385</Words>
  <Application>Microsoft Office PowerPoint</Application>
  <PresentationFormat>Panorámica</PresentationFormat>
  <Paragraphs>84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Franklin Gothic Book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 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</dc:title>
  <dc:creator>Rivera, Luis Felipe</dc:creator>
  <cp:lastModifiedBy>Juan Guillermo Lobaton Galindo</cp:lastModifiedBy>
  <cp:revision>20</cp:revision>
  <dcterms:created xsi:type="dcterms:W3CDTF">2020-06-02T00:13:03Z</dcterms:created>
  <dcterms:modified xsi:type="dcterms:W3CDTF">2020-06-04T02:21:46Z</dcterms:modified>
</cp:coreProperties>
</file>