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14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ISEMP-IAG-MEDIA/Projec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AGMedi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defRPr sz="29088"/>
            </a:pPr>
            <a:r>
              <a:t>IAG</a:t>
            </a:r>
            <a:r>
              <a:rPr>
                <a:solidFill>
                  <a:srgbClr val="FFFFFF"/>
                </a:solidFill>
              </a:rPr>
              <a:t>Media</a:t>
            </a:r>
          </a:p>
        </p:txBody>
      </p:sp>
      <p:sp>
        <p:nvSpPr>
          <p:cNvPr id="167" name="pROYECTO FINAL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dirty="0"/>
              <a:t>FINAL PROJECT</a:t>
            </a:r>
            <a:endParaRPr dirty="0"/>
          </a:p>
        </p:txBody>
      </p:sp>
      <p:sp>
        <p:nvSpPr>
          <p:cNvPr id="168" name="Sofía Sarmiento…"/>
          <p:cNvSpPr txBox="1"/>
          <p:nvPr/>
        </p:nvSpPr>
        <p:spPr>
          <a:xfrm>
            <a:off x="19859277" y="9154993"/>
            <a:ext cx="3680495" cy="305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lnSpc>
                <a:spcPct val="150000"/>
              </a:lnSpc>
              <a:spcBef>
                <a:spcPts val="0"/>
              </a:spcBef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Sofía Sarmiento</a:t>
            </a:r>
            <a:endParaRPr b="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50000"/>
              </a:lnSpc>
              <a:spcBef>
                <a:spcPts val="0"/>
              </a:spcBef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Dany Benavides</a:t>
            </a:r>
            <a:endParaRPr b="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50000"/>
              </a:lnSpc>
              <a:spcBef>
                <a:spcPts val="0"/>
              </a:spcBef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Maria Camila </a:t>
            </a:r>
            <a:r>
              <a:rPr dirty="0" err="1"/>
              <a:t>Londoño</a:t>
            </a:r>
            <a:endParaRPr b="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50000"/>
              </a:lnSpc>
              <a:spcBef>
                <a:spcPts val="0"/>
              </a:spcBef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Juan Camilo Garcí­a</a:t>
            </a:r>
            <a:endParaRPr b="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50000"/>
              </a:lnSpc>
              <a:spcBef>
                <a:spcPts val="0"/>
              </a:spcBef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Daniel Serrano</a:t>
            </a:r>
            <a:endParaRPr b="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-373048" y="-647630"/>
            <a:ext cx="5758094" cy="15452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12" name="App final"/>
          <p:cNvSpPr txBox="1">
            <a:spLocks noGrp="1"/>
          </p:cNvSpPr>
          <p:nvPr>
            <p:ph type="title" idx="4294967295"/>
          </p:nvPr>
        </p:nvSpPr>
        <p:spPr>
          <a:xfrm rot="16200000">
            <a:off x="-3394005" y="4513434"/>
            <a:ext cx="13716001" cy="3810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0"/>
            </a:lvl1pPr>
          </a:lstStyle>
          <a:p>
            <a:r>
              <a:rPr lang="es-419" dirty="0"/>
              <a:t> fi</a:t>
            </a:r>
            <a:r>
              <a:rPr dirty="0" err="1"/>
              <a:t>nal</a:t>
            </a:r>
            <a:r>
              <a:rPr lang="es-419" dirty="0"/>
              <a:t> APP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5A90DA-4069-2541-A106-430203DB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71" y="0"/>
            <a:ext cx="16852900" cy="135255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3C73B5-D61B-AD43-A960-D8D672D5E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22" y="101600"/>
            <a:ext cx="16764000" cy="135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03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-373048" y="-647630"/>
            <a:ext cx="5758094" cy="15452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12" name="App final"/>
          <p:cNvSpPr txBox="1">
            <a:spLocks noGrp="1"/>
          </p:cNvSpPr>
          <p:nvPr>
            <p:ph type="title" idx="4294967295"/>
          </p:nvPr>
        </p:nvSpPr>
        <p:spPr>
          <a:xfrm rot="16200000">
            <a:off x="-3394005" y="4513434"/>
            <a:ext cx="13716001" cy="3810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0"/>
            </a:lvl1pPr>
          </a:lstStyle>
          <a:p>
            <a:r>
              <a:rPr lang="es-419" dirty="0"/>
              <a:t>F</a:t>
            </a:r>
            <a:r>
              <a:rPr dirty="0" err="1"/>
              <a:t>inal</a:t>
            </a:r>
            <a:r>
              <a:rPr lang="es-419" dirty="0"/>
              <a:t> APP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5A90DA-4069-2541-A106-430203DB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71" y="88900"/>
            <a:ext cx="16852900" cy="135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16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-373048" y="-647630"/>
            <a:ext cx="5758094" cy="15452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12" name="App final"/>
          <p:cNvSpPr txBox="1">
            <a:spLocks noGrp="1"/>
          </p:cNvSpPr>
          <p:nvPr>
            <p:ph type="title" idx="4294967295"/>
          </p:nvPr>
        </p:nvSpPr>
        <p:spPr>
          <a:xfrm rot="16200000">
            <a:off x="-3394005" y="4513434"/>
            <a:ext cx="13716001" cy="3810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0"/>
            </a:lvl1pPr>
          </a:lstStyle>
          <a:p>
            <a:r>
              <a:rPr lang="es-419" dirty="0"/>
              <a:t>F</a:t>
            </a:r>
            <a:r>
              <a:rPr dirty="0" err="1"/>
              <a:t>inal</a:t>
            </a:r>
            <a:r>
              <a:rPr lang="es-419" dirty="0"/>
              <a:t> APP</a:t>
            </a:r>
            <a:endParaRPr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8BB4FF8-15BB-4356-8DCC-2484E24D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63" y="0"/>
            <a:ext cx="1695982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73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F7931B-0EF6-4DB4-B82C-EB14E054226B}"/>
              </a:ext>
            </a:extLst>
          </p:cNvPr>
          <p:cNvSpPr/>
          <p:nvPr/>
        </p:nvSpPr>
        <p:spPr>
          <a:xfrm>
            <a:off x="5232803" y="2377560"/>
            <a:ext cx="14590507" cy="4960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s-419" sz="9600" dirty="0">
                <a:hlinkClick r:id="rId2"/>
              </a:rPr>
              <a:t>https://github.com/SISEMP-IAG-MEDIA/Project</a:t>
            </a:r>
            <a:endParaRPr lang="es-E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D4B0A6-E3AE-4AFE-9CFB-4829AC300433}"/>
              </a:ext>
            </a:extLst>
          </p:cNvPr>
          <p:cNvSpPr/>
          <p:nvPr/>
        </p:nvSpPr>
        <p:spPr>
          <a:xfrm>
            <a:off x="9183230" y="7805559"/>
            <a:ext cx="6689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8000" dirty="0" err="1"/>
              <a:t>Any</a:t>
            </a:r>
            <a:r>
              <a:rPr lang="es-419" sz="8000" dirty="0"/>
              <a:t> </a:t>
            </a:r>
            <a:r>
              <a:rPr lang="es-419" sz="8000" dirty="0" err="1"/>
              <a:t>Questions</a:t>
            </a:r>
            <a:r>
              <a:rPr lang="es-419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34121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-6000106" y="-1469480"/>
            <a:ext cx="16322180" cy="170355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71" name="Stake holder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37514">
              <a:defRPr sz="16059"/>
            </a:lvl1pPr>
          </a:lstStyle>
          <a:p>
            <a:r>
              <a:rPr dirty="0"/>
              <a:t>Stakeholder map</a:t>
            </a:r>
          </a:p>
        </p:txBody>
      </p:sp>
      <p:sp>
        <p:nvSpPr>
          <p:cNvPr id="172" name="Hay interacción entre todos los stake holders"/>
          <p:cNvSpPr txBox="1">
            <a:spLocks noGrp="1"/>
          </p:cNvSpPr>
          <p:nvPr>
            <p:ph type="body" sz="quarter" idx="1"/>
          </p:nvPr>
        </p:nvSpPr>
        <p:spPr>
          <a:xfrm>
            <a:off x="10968990" y="5899150"/>
            <a:ext cx="12573000" cy="2540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419" dirty="0" err="1"/>
              <a:t>There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interaction</a:t>
            </a:r>
            <a:r>
              <a:rPr lang="es-419" dirty="0"/>
              <a:t> </a:t>
            </a:r>
            <a:r>
              <a:rPr lang="es-419" dirty="0" err="1"/>
              <a:t>between</a:t>
            </a:r>
            <a:r>
              <a:rPr lang="es-419" dirty="0"/>
              <a:t> </a:t>
            </a:r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stakeholders</a:t>
            </a:r>
            <a:endParaRPr dirty="0"/>
          </a:p>
        </p:txBody>
      </p:sp>
      <p:sp>
        <p:nvSpPr>
          <p:cNvPr id="173" name="Circle"/>
          <p:cNvSpPr/>
          <p:nvPr/>
        </p:nvSpPr>
        <p:spPr>
          <a:xfrm>
            <a:off x="1043136" y="2757636"/>
            <a:ext cx="8200728" cy="8200728"/>
          </a:xfrm>
          <a:prstGeom prst="ellipse">
            <a:avLst/>
          </a:prstGeom>
          <a:solidFill>
            <a:schemeClr val="accent1">
              <a:hueOff val="-84091"/>
              <a:satOff val="15316"/>
              <a:lumOff val="2431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2428825" y="4143325"/>
            <a:ext cx="5429350" cy="54293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3758604" y="5473104"/>
            <a:ext cx="2769792" cy="2769792"/>
          </a:xfrm>
          <a:prstGeom prst="ellipse">
            <a:avLst/>
          </a:prstGeom>
          <a:solidFill>
            <a:schemeClr val="accent1">
              <a:hueOff val="104794"/>
              <a:lumOff val="-84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76" name="INDIRECT"/>
          <p:cNvSpPr txBox="1"/>
          <p:nvPr/>
        </p:nvSpPr>
        <p:spPr>
          <a:xfrm>
            <a:off x="4217479" y="3181350"/>
            <a:ext cx="185204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INDIRECT</a:t>
            </a:r>
          </a:p>
        </p:txBody>
      </p:sp>
      <p:sp>
        <p:nvSpPr>
          <p:cNvPr id="177" name="DIRECT"/>
          <p:cNvSpPr txBox="1"/>
          <p:nvPr/>
        </p:nvSpPr>
        <p:spPr>
          <a:xfrm>
            <a:off x="4416170" y="4616449"/>
            <a:ext cx="14546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DIRECT</a:t>
            </a:r>
          </a:p>
        </p:txBody>
      </p:sp>
      <p:sp>
        <p:nvSpPr>
          <p:cNvPr id="178" name="CORE"/>
          <p:cNvSpPr txBox="1"/>
          <p:nvPr/>
        </p:nvSpPr>
        <p:spPr>
          <a:xfrm>
            <a:off x="4560570" y="6546849"/>
            <a:ext cx="116586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CORE</a:t>
            </a:r>
          </a:p>
        </p:txBody>
      </p:sp>
      <p:sp>
        <p:nvSpPr>
          <p:cNvPr id="179" name="Rectangle"/>
          <p:cNvSpPr/>
          <p:nvPr/>
        </p:nvSpPr>
        <p:spPr>
          <a:xfrm>
            <a:off x="6796955" y="6223000"/>
            <a:ext cx="1598377" cy="1270001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4037220" y="8477249"/>
            <a:ext cx="2212560" cy="1270001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81" name="Rectangle"/>
          <p:cNvSpPr/>
          <p:nvPr/>
        </p:nvSpPr>
        <p:spPr>
          <a:xfrm>
            <a:off x="1891668" y="6222999"/>
            <a:ext cx="1598377" cy="1270001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82" name="CMO"/>
          <p:cNvSpPr txBox="1"/>
          <p:nvPr/>
        </p:nvSpPr>
        <p:spPr>
          <a:xfrm>
            <a:off x="7070363" y="6546849"/>
            <a:ext cx="105156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CMO</a:t>
            </a:r>
          </a:p>
        </p:txBody>
      </p:sp>
      <p:sp>
        <p:nvSpPr>
          <p:cNvPr id="183" name="Clientes"/>
          <p:cNvSpPr txBox="1"/>
          <p:nvPr/>
        </p:nvSpPr>
        <p:spPr>
          <a:xfrm>
            <a:off x="4376165" y="8801099"/>
            <a:ext cx="1534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Clientes</a:t>
            </a:r>
          </a:p>
        </p:txBody>
      </p:sp>
      <p:sp>
        <p:nvSpPr>
          <p:cNvPr id="184" name="CEO"/>
          <p:cNvSpPr txBox="1"/>
          <p:nvPr/>
        </p:nvSpPr>
        <p:spPr>
          <a:xfrm>
            <a:off x="2222607" y="6546849"/>
            <a:ext cx="93649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CEO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VALUE HEAT MAP"/>
          <p:cNvSpPr txBox="1">
            <a:spLocks noGrp="1"/>
          </p:cNvSpPr>
          <p:nvPr>
            <p:ph type="title" idx="4294967295"/>
          </p:nvPr>
        </p:nvSpPr>
        <p:spPr>
          <a:xfrm>
            <a:off x="986530" y="1074401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VALUE HEAT MAP</a:t>
            </a:r>
          </a:p>
        </p:txBody>
      </p:sp>
      <p:pic>
        <p:nvPicPr>
          <p:cNvPr id="187" name="Screen Shot 2020-06-01 at 22.10.04.png" descr="Screen Shot 2020-06-01 at 22.10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7" y="3754123"/>
            <a:ext cx="18268386" cy="7693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deal User Jour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Ideal User Journey</a:t>
            </a:r>
          </a:p>
        </p:txBody>
      </p:sp>
      <p:grpSp>
        <p:nvGrpSpPr>
          <p:cNvPr id="192" name="Group"/>
          <p:cNvGrpSpPr/>
          <p:nvPr/>
        </p:nvGrpSpPr>
        <p:grpSpPr>
          <a:xfrm>
            <a:off x="194379" y="4268480"/>
            <a:ext cx="24189621" cy="5734504"/>
            <a:chOff x="0" y="0"/>
            <a:chExt cx="22354551" cy="5299473"/>
          </a:xfrm>
        </p:grpSpPr>
        <p:pic>
          <p:nvPicPr>
            <p:cNvPr id="190" name="yBTWDQBTjEClhZhJ2f1KAoWS48MDlg2uMd48otqW9if6L1XOzJWOh55Pd7rXJyWQT59yw4V6MA7i1x6TYstTfJSKGULTbBtMU6YmJ41m8p703L8ItDnWXyvG1Y9stL27fpfA3d5D8Nw.png" descr="yBTWDQBTjEClhZhJ2f1KAoWS48MDlg2uMd48otqW9if6L1XOzJWOh55Pd7rXJyWQT59yw4V6MA7i1x6TYstTfJSKGULTbBtMU6YmJ41m8p703L8ItDnWXyvG1Y9stL27fpfA3d5D8Nw.png"/>
            <p:cNvPicPr>
              <a:picLocks noChangeAspect="1"/>
            </p:cNvPicPr>
            <p:nvPr/>
          </p:nvPicPr>
          <p:blipFill>
            <a:blip r:embed="rId2"/>
            <a:srcRect t="1803"/>
            <a:stretch>
              <a:fillRect/>
            </a:stretch>
          </p:blipFill>
          <p:spPr>
            <a:xfrm>
              <a:off x="0" y="1183"/>
              <a:ext cx="12382451" cy="5298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fkdD0bWPoFNHGMwO3kPBTI1JZHs1MexRHV1YoF8Ok0BfNNlGiP0k46L3frkwDnE5SRGrsP7D2kJNqo6223qpmMjK2v6XfpSPKKkM0w52iNleNjizzUdyr4ON5PxLEFYtvjH4FlRXIa0.png" descr="fkdD0bWPoFNHGMwO3kPBTI1JZHs1MexRHV1YoF8Ok0BfNNlGiP0k46L3frkwDnE5SRGrsP7D2kJNqo6223qpmMjK2v6XfpSPKKkM0w52iNleNjizzUdyr4ON5PxLEFYtvjH4FlRXIa0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03702" y="0"/>
              <a:ext cx="9950850" cy="52768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El proceso de llenar diariamente los reportes para los clientes es tedioso, son muchos clientes y hay que entrar, copiar y pegar manualmente los datos."/>
          <p:cNvSpPr txBox="1">
            <a:spLocks noGrp="1"/>
          </p:cNvSpPr>
          <p:nvPr>
            <p:ph type="body" idx="13"/>
          </p:nvPr>
        </p:nvSpPr>
        <p:spPr>
          <a:xfrm>
            <a:off x="1663700" y="5047396"/>
            <a:ext cx="21056601" cy="5175328"/>
          </a:xfrm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process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manually</a:t>
            </a:r>
            <a:r>
              <a:rPr lang="es-419" dirty="0"/>
              <a:t> </a:t>
            </a:r>
            <a:r>
              <a:rPr lang="es-419" dirty="0" err="1"/>
              <a:t>filling</a:t>
            </a:r>
            <a:r>
              <a:rPr lang="es-419" dirty="0"/>
              <a:t> </a:t>
            </a:r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reports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a </a:t>
            </a:r>
            <a:r>
              <a:rPr lang="es-419" dirty="0" err="1"/>
              <a:t>tedious</a:t>
            </a:r>
            <a:r>
              <a:rPr lang="es-419" dirty="0"/>
              <a:t> </a:t>
            </a:r>
            <a:r>
              <a:rPr lang="es-419" dirty="0" err="1"/>
              <a:t>task</a:t>
            </a:r>
            <a:r>
              <a:rPr lang="es-419" dirty="0"/>
              <a:t>: </a:t>
            </a:r>
            <a:r>
              <a:rPr lang="es-419" dirty="0" err="1"/>
              <a:t>There</a:t>
            </a:r>
            <a:r>
              <a:rPr lang="es-419" dirty="0"/>
              <a:t> are </a:t>
            </a:r>
            <a:r>
              <a:rPr lang="es-419" dirty="0" err="1"/>
              <a:t>many</a:t>
            </a:r>
            <a:r>
              <a:rPr lang="es-419" dirty="0"/>
              <a:t> </a:t>
            </a:r>
            <a:r>
              <a:rPr lang="es-419" dirty="0" err="1"/>
              <a:t>clients</a:t>
            </a:r>
            <a:r>
              <a:rPr lang="es-419" dirty="0"/>
              <a:t> and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each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them</a:t>
            </a:r>
            <a:r>
              <a:rPr lang="es-419" dirty="0"/>
              <a:t> </a:t>
            </a:r>
            <a:r>
              <a:rPr lang="es-419" dirty="0" err="1"/>
              <a:t>we</a:t>
            </a:r>
            <a:r>
              <a:rPr lang="es-419" dirty="0"/>
              <a:t>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manually</a:t>
            </a:r>
            <a:r>
              <a:rPr lang="es-419" dirty="0"/>
              <a:t> input, </a:t>
            </a:r>
            <a:r>
              <a:rPr lang="es-419" dirty="0" err="1"/>
              <a:t>copy</a:t>
            </a:r>
            <a:r>
              <a:rPr lang="es-419" dirty="0"/>
              <a:t> and paste al </a:t>
            </a:r>
            <a:r>
              <a:rPr lang="es-419" dirty="0" err="1"/>
              <a:t>the</a:t>
            </a:r>
            <a:r>
              <a:rPr lang="es-419" dirty="0"/>
              <a:t> data.</a:t>
            </a:r>
            <a:endParaRPr dirty="0"/>
          </a:p>
        </p:txBody>
      </p:sp>
      <p:sp>
        <p:nvSpPr>
          <p:cNvPr id="195" name="Pain Point identificado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dirty="0" err="1"/>
              <a:t>Main</a:t>
            </a:r>
            <a:r>
              <a:rPr lang="es-419" dirty="0"/>
              <a:t> </a:t>
            </a:r>
            <a:r>
              <a:rPr dirty="0"/>
              <a:t>Pain Point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edia buyer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Media buyer</a:t>
            </a:r>
          </a:p>
        </p:txBody>
      </p:sp>
      <p:sp>
        <p:nvSpPr>
          <p:cNvPr id="198" name="Final user: ciaran"/>
          <p:cNvSpPr txBox="1">
            <a:spLocks noGrp="1"/>
          </p:cNvSpPr>
          <p:nvPr>
            <p:ph type="title"/>
          </p:nvPr>
        </p:nvSpPr>
        <p:spPr>
          <a:xfrm>
            <a:off x="762000" y="3035299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Final user: ciaran</a:t>
            </a:r>
          </a:p>
        </p:txBody>
      </p:sp>
      <p:sp>
        <p:nvSpPr>
          <p:cNvPr id="199" name="IAG Marketing.Â…"/>
          <p:cNvSpPr txBox="1">
            <a:spLocks noGrp="1"/>
          </p:cNvSpPr>
          <p:nvPr>
            <p:ph type="body" sz="half" idx="1"/>
          </p:nvPr>
        </p:nvSpPr>
        <p:spPr>
          <a:xfrm>
            <a:off x="762000" y="4737099"/>
            <a:ext cx="11811001" cy="8585201"/>
          </a:xfrm>
          <a:prstGeom prst="rect">
            <a:avLst/>
          </a:prstGeom>
        </p:spPr>
        <p:txBody>
          <a:bodyPr/>
          <a:lstStyle/>
          <a:p>
            <a:r>
              <a:rPr dirty="0"/>
              <a:t>IAG Marketing </a:t>
            </a:r>
          </a:p>
          <a:p>
            <a:r>
              <a:rPr lang="es-419" dirty="0"/>
              <a:t>In </a:t>
            </a:r>
            <a:r>
              <a:rPr lang="es-419" dirty="0" err="1"/>
              <a:t>Charge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dirty="0"/>
              <a:t>:</a:t>
            </a:r>
          </a:p>
          <a:p>
            <a:r>
              <a:rPr dirty="0"/>
              <a:t>E-mail distribution and Ads</a:t>
            </a:r>
          </a:p>
          <a:p>
            <a:r>
              <a:rPr dirty="0"/>
              <a:t>Tracking metrics</a:t>
            </a:r>
          </a:p>
          <a:p>
            <a:r>
              <a:rPr dirty="0"/>
              <a:t>Trace results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14221426" y="3124480"/>
            <a:ext cx="7043999" cy="8933679"/>
            <a:chOff x="0" y="0"/>
            <a:chExt cx="7043997" cy="8933677"/>
          </a:xfrm>
        </p:grpSpPr>
        <p:sp>
          <p:nvSpPr>
            <p:cNvPr id="200" name="Rectangle"/>
            <p:cNvSpPr/>
            <p:nvPr/>
          </p:nvSpPr>
          <p:spPr>
            <a:xfrm>
              <a:off x="0" y="0"/>
              <a:ext cx="7043998" cy="89336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  <a:endParaRPr/>
            </a:p>
          </p:txBody>
        </p:sp>
        <p:pic>
          <p:nvPicPr>
            <p:cNvPr id="201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6103" y="612494"/>
              <a:ext cx="6071639" cy="7639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uncionalidades del prototip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lang="es-419" dirty="0"/>
              <a:t>PROTOTYPE </a:t>
            </a:r>
            <a:r>
              <a:rPr lang="es-419" dirty="0" err="1"/>
              <a:t>Functions</a:t>
            </a:r>
            <a:endParaRPr dirty="0"/>
          </a:p>
        </p:txBody>
      </p:sp>
      <p:pic>
        <p:nvPicPr>
          <p:cNvPr id="205" name="Screen Shot 2020-06-01 at 21.35.24.png" descr="Screen Shot 2020-06-01 at 21.35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8" y="5633213"/>
            <a:ext cx="17251704" cy="52010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374F722-1E5F-41B7-B3E1-FB1AD08DCD72}"/>
              </a:ext>
            </a:extLst>
          </p:cNvPr>
          <p:cNvSpPr/>
          <p:nvPr/>
        </p:nvSpPr>
        <p:spPr>
          <a:xfrm>
            <a:off x="4846320" y="6156960"/>
            <a:ext cx="5974080" cy="7010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419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2032BC-F0C2-4ABA-8D88-7987C6D421DC}"/>
              </a:ext>
            </a:extLst>
          </p:cNvPr>
          <p:cNvSpPr txBox="1"/>
          <p:nvPr/>
        </p:nvSpPr>
        <p:spPr>
          <a:xfrm>
            <a:off x="5059680" y="5857726"/>
            <a:ext cx="5974080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See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a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list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of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all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the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Clients</a:t>
            </a:r>
            <a:endParaRPr kumimoji="0" lang="es-419" sz="3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D2360F-94EE-49F5-B15D-EF694C68477A}"/>
              </a:ext>
            </a:extLst>
          </p:cNvPr>
          <p:cNvSpPr/>
          <p:nvPr/>
        </p:nvSpPr>
        <p:spPr>
          <a:xfrm>
            <a:off x="4846320" y="9022080"/>
            <a:ext cx="6431280" cy="100027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419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ABB979-68D0-47CA-95FD-B6E65F5362F3}"/>
              </a:ext>
            </a:extLst>
          </p:cNvPr>
          <p:cNvSpPr txBox="1"/>
          <p:nvPr/>
        </p:nvSpPr>
        <p:spPr>
          <a:xfrm>
            <a:off x="4846320" y="8597491"/>
            <a:ext cx="7282443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See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the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details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of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a Client: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Graphs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and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metrics</a:t>
            </a:r>
            <a:endParaRPr kumimoji="0" lang="es-419" sz="3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416CDA-AAB2-4E81-8171-82767D86FABA}"/>
              </a:ext>
            </a:extLst>
          </p:cNvPr>
          <p:cNvSpPr/>
          <p:nvPr/>
        </p:nvSpPr>
        <p:spPr>
          <a:xfrm>
            <a:off x="13594080" y="6156960"/>
            <a:ext cx="5974080" cy="100027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419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72326D-75FF-403E-B50A-B6E569997927}"/>
              </a:ext>
            </a:extLst>
          </p:cNvPr>
          <p:cNvSpPr txBox="1"/>
          <p:nvPr/>
        </p:nvSpPr>
        <p:spPr>
          <a:xfrm>
            <a:off x="13807440" y="5918707"/>
            <a:ext cx="7277633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See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all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of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the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Client’s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information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in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one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place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102446-B23C-45D4-BAAE-0F4E38178A8A}"/>
              </a:ext>
            </a:extLst>
          </p:cNvPr>
          <p:cNvSpPr/>
          <p:nvPr/>
        </p:nvSpPr>
        <p:spPr>
          <a:xfrm>
            <a:off x="13207917" y="9097628"/>
            <a:ext cx="7277633" cy="100027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419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82F8D4-1ACE-42D7-890C-ED73861B7B56}"/>
              </a:ext>
            </a:extLst>
          </p:cNvPr>
          <p:cNvSpPr txBox="1"/>
          <p:nvPr/>
        </p:nvSpPr>
        <p:spPr>
          <a:xfrm>
            <a:off x="13807440" y="8554554"/>
            <a:ext cx="8593699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See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Insights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about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the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performance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of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each</a:t>
            </a:r>
            <a:r>
              <a:rPr kumimoji="0" lang="es-419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  <a:r>
              <a:rPr kumimoji="0" lang="es-419" sz="3000" b="0" i="0" u="none" strike="noStrike" cap="none" spc="0" normalizeH="0" baseline="0" dirty="0" err="1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campaign</a:t>
            </a:r>
            <a:endParaRPr kumimoji="0" lang="es-419" sz="3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"/>
          <p:cNvSpPr/>
          <p:nvPr/>
        </p:nvSpPr>
        <p:spPr>
          <a:xfrm>
            <a:off x="-373048" y="-647630"/>
            <a:ext cx="5758094" cy="15452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08" name="Prototipo"/>
          <p:cNvSpPr txBox="1">
            <a:spLocks noGrp="1"/>
          </p:cNvSpPr>
          <p:nvPr>
            <p:ph type="title" idx="4294967295"/>
          </p:nvPr>
        </p:nvSpPr>
        <p:spPr>
          <a:xfrm rot="16200000">
            <a:off x="-3394005" y="4513434"/>
            <a:ext cx="13716001" cy="3810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0"/>
            </a:lvl1pPr>
          </a:lstStyle>
          <a:p>
            <a:r>
              <a:rPr dirty="0" err="1"/>
              <a:t>Protot</a:t>
            </a:r>
            <a:r>
              <a:rPr lang="es-419" dirty="0"/>
              <a:t>YPE</a:t>
            </a:r>
            <a:endParaRPr dirty="0"/>
          </a:p>
        </p:txBody>
      </p:sp>
      <p:pic>
        <p:nvPicPr>
          <p:cNvPr id="209" name="EyTMqrv6FKF98a28WtdpwsVxRvagieaGnFvgcYhRUGafNIchHmuR6iZ1SstHfzusplso-p49mYVNmYOk74xBxJznzlyZ_ew8hut8iBECaqNlM_g3-3rdSCKMtOidi6xTf4n-ui020R4.png" descr="EyTMqrv6FKF98a28WtdpwsVxRvagieaGnFvgcYhRUGafNIchHmuR6iZ1SstHfzusplso-p49mYVNmYOk74xBxJznzlyZ_ew8hut8iBECaqNlM_g3-3rdSCKMtOidi6xTf4n-ui020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02" y="2908299"/>
            <a:ext cx="16256001" cy="789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-373048" y="-647630"/>
            <a:ext cx="5758094" cy="15452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12" name="App final"/>
          <p:cNvSpPr txBox="1">
            <a:spLocks noGrp="1"/>
          </p:cNvSpPr>
          <p:nvPr>
            <p:ph type="title" idx="4294967295"/>
          </p:nvPr>
        </p:nvSpPr>
        <p:spPr>
          <a:xfrm rot="16200000">
            <a:off x="-3394005" y="4513434"/>
            <a:ext cx="13716001" cy="3810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0"/>
            </a:lvl1pPr>
          </a:lstStyle>
          <a:p>
            <a:r>
              <a:rPr dirty="0"/>
              <a:t> final</a:t>
            </a:r>
            <a:r>
              <a:rPr lang="es-419" dirty="0"/>
              <a:t> APP</a:t>
            </a:r>
            <a:endParaRPr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F7E563-65C2-AB4F-B5B0-14740D45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20" y="95250"/>
            <a:ext cx="16967200" cy="13474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151</Words>
  <Application>Microsoft Office PowerPoint</Application>
  <PresentationFormat>Personalizado</PresentationFormat>
  <Paragraphs>39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Avenir Next Medium</vt:lpstr>
      <vt:lpstr>Avenir Next Regular</vt:lpstr>
      <vt:lpstr>DIN Alternate Bold</vt:lpstr>
      <vt:lpstr>DIN Condensed Bold</vt:lpstr>
      <vt:lpstr>Helvetica</vt:lpstr>
      <vt:lpstr>Helvetica Neue</vt:lpstr>
      <vt:lpstr>Times Roman</vt:lpstr>
      <vt:lpstr>New_Template7</vt:lpstr>
      <vt:lpstr>IAGMedia</vt:lpstr>
      <vt:lpstr>Stakeholder map</vt:lpstr>
      <vt:lpstr>VALUE HEAT MAP</vt:lpstr>
      <vt:lpstr>Ideal User Journey</vt:lpstr>
      <vt:lpstr>Presentación de PowerPoint</vt:lpstr>
      <vt:lpstr>Final user: ciaran</vt:lpstr>
      <vt:lpstr>PROTOTYPE Functions</vt:lpstr>
      <vt:lpstr>PrototYPE</vt:lpstr>
      <vt:lpstr> final APP</vt:lpstr>
      <vt:lpstr> final APP</vt:lpstr>
      <vt:lpstr>Final APP</vt:lpstr>
      <vt:lpstr>Final APP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IAGMedia</dc:title>
  <cp:lastModifiedBy>Daniel Serrano</cp:lastModifiedBy>
  <cp:revision>4</cp:revision>
  <dcterms:modified xsi:type="dcterms:W3CDTF">2020-06-04T01:12:25Z</dcterms:modified>
</cp:coreProperties>
</file>